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83" r:id="rId4"/>
    <p:sldId id="285" r:id="rId5"/>
    <p:sldId id="286" r:id="rId6"/>
    <p:sldId id="288" r:id="rId7"/>
    <p:sldId id="290" r:id="rId8"/>
    <p:sldId id="292" r:id="rId9"/>
    <p:sldId id="29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74523-8746-4363-8C65-31D66B1B4E4A}" type="datetimeFigureOut">
              <a:rPr lang="fr-FR" smtClean="0"/>
              <a:t>13/01/2021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1C07-B370-44AE-A398-A31E0D21EE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5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FA7-5331-461A-B0AE-E64F62B90C0C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1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A562-23E2-4A19-9057-FC02C6C89BB6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5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C6F4-9DB4-481A-9B3C-4CC41AF6C881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95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5138-1C9E-4F87-BC6C-76CA285FD686}" type="datetime1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87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1959-2A3D-4907-ABF6-B912FE42872D}" type="datetime1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57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04EE-1FCC-4C41-A169-543EC93E8E29}" type="datetime1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58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81-727B-48A9-9AD4-CEBE7298A170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5122-98F1-44D6-8899-4D31EA84E1CA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12E8-F3A8-4ED0-8A17-F7B541D2A044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5748-660E-4E22-B131-2670266D22C5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06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FB-D505-4F87-A24C-9360E108866C}" type="datetime1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7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72-4AE9-4FB2-9212-99E58CADEAC9}" type="datetime1">
              <a:rPr lang="fr-FR" smtClean="0"/>
              <a:t>13/01/2021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43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DF69-7ECF-4FCA-BC8E-446C67D414E5}" type="datetime1">
              <a:rPr lang="fr-FR" smtClean="0"/>
              <a:t>13/01/2021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4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A9D3-E37F-4829-B567-19CABDE9B6E1}" type="datetime1">
              <a:rPr lang="fr-FR" smtClean="0"/>
              <a:t>13/01/2021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62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DC6C-2C5D-4694-BDCC-2D1838AA0FF9}" type="datetime1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4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FFED-FFAB-4920-992F-EB1ECDAB2D30}" type="datetime1">
              <a:rPr lang="fr-FR" smtClean="0"/>
              <a:t>13/01/2021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2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EF9C-16F5-49EA-B69B-40AE9AA73FB0}" type="datetime1">
              <a:rPr lang="fr-FR" smtClean="0"/>
              <a:t>13/01/2021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74EE81-8798-414C-BDC9-6EC5039A67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24554" y="1500554"/>
            <a:ext cx="586154" cy="332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70C3A8-6FA0-4927-8763-94CF37D5C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40" y="2570480"/>
            <a:ext cx="8737600" cy="3456581"/>
          </a:xfrm>
        </p:spPr>
        <p:txBody>
          <a:bodyPr>
            <a:noAutofit/>
          </a:bodyPr>
          <a:lstStyle/>
          <a:p>
            <a:r>
              <a:rPr lang="fr-FR" sz="7500" dirty="0"/>
              <a:t>Les </a:t>
            </a:r>
            <a:r>
              <a:rPr lang="fr-FR" sz="7500" dirty="0" smtClean="0"/>
              <a:t/>
            </a:r>
            <a:br>
              <a:rPr lang="fr-FR" sz="7500" dirty="0" smtClean="0"/>
            </a:br>
            <a:r>
              <a:rPr lang="fr-FR" sz="7500" b="1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fr-FR" sz="7500" dirty="0" smtClean="0"/>
              <a:t>ciences </a:t>
            </a:r>
            <a:r>
              <a:rPr lang="fr-FR" sz="7500" b="1" dirty="0" smtClean="0">
                <a:solidFill>
                  <a:schemeClr val="bg1">
                    <a:lumMod val="95000"/>
                  </a:schemeClr>
                </a:solidFill>
                <a:latin typeface="Arial Narrow"/>
              </a:rPr>
              <a:t>E</a:t>
            </a:r>
            <a:r>
              <a:rPr lang="fr-FR" sz="7500" dirty="0" smtClean="0"/>
              <a:t>conomiques </a:t>
            </a:r>
            <a:r>
              <a:rPr lang="fr-FR" sz="7500" dirty="0"/>
              <a:t>et </a:t>
            </a:r>
            <a:r>
              <a:rPr lang="fr-FR" sz="7500" b="1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fr-FR" sz="7500" dirty="0" smtClean="0"/>
              <a:t>ociales </a:t>
            </a:r>
            <a:br>
              <a:rPr lang="fr-FR" sz="7500" dirty="0" smtClean="0"/>
            </a:br>
            <a:r>
              <a:rPr lang="fr-FR" sz="7500" dirty="0" smtClean="0"/>
              <a:t>au lycée</a:t>
            </a:r>
            <a:endParaRPr lang="fr-FR" sz="75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2ACC0C6-0E98-4B71-AB1D-1DD468F0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0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DBD3F53-A258-435A-A1B5-F5B8609C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710" y="1510258"/>
            <a:ext cx="10821267" cy="5347742"/>
          </a:xfrm>
        </p:spPr>
        <p:txBody>
          <a:bodyPr>
            <a:noAutofit/>
          </a:bodyPr>
          <a:lstStyle/>
          <a:p>
            <a:pPr lvl="1"/>
            <a:r>
              <a:rPr lang="fr-FR" sz="2400" dirty="0" smtClean="0"/>
              <a:t>Droit </a:t>
            </a:r>
            <a:r>
              <a:rPr lang="fr-FR" sz="2400" dirty="0"/>
              <a:t>/ Science politique / Journalisme / relations internationales</a:t>
            </a:r>
          </a:p>
          <a:p>
            <a:pPr lvl="1"/>
            <a:r>
              <a:rPr lang="fr-FR" sz="2400" dirty="0"/>
              <a:t>Economie / Gestion / Comptabilité / Finance</a:t>
            </a:r>
          </a:p>
          <a:p>
            <a:pPr lvl="1"/>
            <a:r>
              <a:rPr lang="fr-FR" sz="2400" dirty="0"/>
              <a:t>Sociologie / psychologie / science de l’éducation</a:t>
            </a:r>
          </a:p>
          <a:p>
            <a:pPr lvl="1"/>
            <a:r>
              <a:rPr lang="fr-FR" sz="2400" dirty="0"/>
              <a:t>Histoire / géographie</a:t>
            </a:r>
          </a:p>
          <a:p>
            <a:pPr lvl="1"/>
            <a:r>
              <a:rPr lang="fr-FR" sz="2400" dirty="0"/>
              <a:t>Commerce / banque / Assurance / Immobilier </a:t>
            </a:r>
          </a:p>
          <a:p>
            <a:pPr lvl="1"/>
            <a:r>
              <a:rPr lang="fr-FR" sz="2400" dirty="0"/>
              <a:t>Communication / Marketing / Ressources Humaines</a:t>
            </a:r>
          </a:p>
          <a:p>
            <a:pPr lvl="1"/>
            <a:r>
              <a:rPr lang="fr-FR" sz="2400" dirty="0"/>
              <a:t>Métiers du social</a:t>
            </a:r>
          </a:p>
          <a:p>
            <a:pPr lvl="1"/>
            <a:r>
              <a:rPr lang="fr-FR" sz="2400" dirty="0"/>
              <a:t>Classes préparatoires Economiques et Commerciales (préparer les </a:t>
            </a:r>
            <a:r>
              <a:rPr lang="fr-FR" sz="2400" b="1" dirty="0"/>
              <a:t>Grandes Ecoles de Commerce</a:t>
            </a:r>
            <a:r>
              <a:rPr lang="fr-FR" sz="2400" dirty="0"/>
              <a:t>)</a:t>
            </a:r>
          </a:p>
          <a:p>
            <a:pPr lvl="1"/>
            <a:r>
              <a:rPr lang="fr-FR" sz="2400" dirty="0"/>
              <a:t>STAPS (sport)</a:t>
            </a:r>
          </a:p>
          <a:p>
            <a:pPr lvl="1"/>
            <a:r>
              <a:rPr lang="fr-FR" sz="2400" dirty="0"/>
              <a:t>LEA (Langues étrangères appliquées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5D9B630-B6D1-4DF1-8809-F02CC1BE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2" y="0"/>
            <a:ext cx="10574215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Quels sont les grands débouchés de la spécialité SES?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8602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acs lemon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14" y="2675174"/>
            <a:ext cx="2948566" cy="22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96"/>
          <a:stretch/>
        </p:blipFill>
        <p:spPr bwMode="auto">
          <a:xfrm>
            <a:off x="9331436" y="4886087"/>
            <a:ext cx="2763056" cy="192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275">
            <a:off x="10041102" y="363226"/>
            <a:ext cx="1887673" cy="243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64" y="0"/>
            <a:ext cx="8911687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 est l’esprit de </a:t>
            </a:r>
            <a:r>
              <a:rPr lang="fr-FR" sz="4400" b="1" dirty="0"/>
              <a:t>la </a:t>
            </a:r>
            <a:r>
              <a:rPr lang="fr-FR" sz="4400" b="1" dirty="0" smtClean="0"/>
              <a:t>matière ?</a:t>
            </a:r>
            <a:endParaRPr lang="fr-FR" sz="4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5134368-C80F-4423-A325-0A349C99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00400" y="2807254"/>
            <a:ext cx="8955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traiter </a:t>
            </a:r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 informations 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savoir lire, analyser et critiquer des données n’est pas inné. Nous accompagnons nos élèves à donner du sens aux informations quotidiennes.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21AC2D0-DA5D-48FF-AF7D-B390658D9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210" y="833120"/>
            <a:ext cx="8544559" cy="147318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11200" b="1" dirty="0" smtClean="0"/>
              <a:t>comprendre </a:t>
            </a:r>
            <a:r>
              <a:rPr lang="fr-FR" sz="11200" b="1" dirty="0"/>
              <a:t>la </a:t>
            </a:r>
            <a:r>
              <a:rPr lang="fr-FR" sz="11200" b="1" dirty="0" smtClean="0"/>
              <a:t>société</a:t>
            </a:r>
            <a:r>
              <a:rPr lang="fr-FR" sz="11200" dirty="0" smtClean="0"/>
              <a:t> : en prenant appui sur la </a:t>
            </a:r>
            <a:r>
              <a:rPr lang="fr-FR" sz="11200" u="sng" dirty="0" smtClean="0"/>
              <a:t>science économique</a:t>
            </a:r>
            <a:r>
              <a:rPr lang="fr-FR" sz="11200" dirty="0" smtClean="0"/>
              <a:t>, la </a:t>
            </a:r>
            <a:r>
              <a:rPr lang="fr-FR" sz="11200" u="sng" dirty="0" smtClean="0"/>
              <a:t>sociologie</a:t>
            </a:r>
            <a:r>
              <a:rPr lang="fr-FR" sz="11200" dirty="0" smtClean="0"/>
              <a:t> et la </a:t>
            </a:r>
            <a:r>
              <a:rPr lang="fr-FR" sz="11200" u="sng" dirty="0" smtClean="0"/>
              <a:t>science </a:t>
            </a:r>
            <a:r>
              <a:rPr lang="fr-FR" sz="11200" u="sng" dirty="0" smtClean="0"/>
              <a:t>politique</a:t>
            </a:r>
            <a:r>
              <a:rPr lang="fr-FR" sz="11200" dirty="0" smtClean="0"/>
              <a:t>, </a:t>
            </a:r>
            <a:r>
              <a:rPr lang="fr-FR" sz="11200" dirty="0" smtClean="0"/>
              <a:t>nous décryptons la réalité sociale dans laquelle nous vivons.</a:t>
            </a:r>
            <a:endParaRPr lang="fr-FR" sz="11200" dirty="0"/>
          </a:p>
          <a:p>
            <a:endParaRPr lang="fr-FR" sz="2200" dirty="0"/>
          </a:p>
        </p:txBody>
      </p:sp>
      <p:sp>
        <p:nvSpPr>
          <p:cNvPr id="9" name="AutoShape 4" descr="https://www.liberation.fr/liseuse/paperpage/274552/?size=x500"/>
          <p:cNvSpPr>
            <a:spLocks noChangeAspect="1" noChangeArrowheads="1"/>
          </p:cNvSpPr>
          <p:nvPr/>
        </p:nvSpPr>
        <p:spPr bwMode="auto">
          <a:xfrm>
            <a:off x="155575" y="-852488"/>
            <a:ext cx="13811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117600" y="5052614"/>
            <a:ext cx="7892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argumenter 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peu à peu, nous apprenons à nos élèves à organiser leur pensée et à problématiser.</a:t>
            </a:r>
          </a:p>
        </p:txBody>
      </p:sp>
    </p:spTree>
    <p:extLst>
      <p:ext uri="{BB962C8B-B14F-4D97-AF65-F5344CB8AC3E}">
        <p14:creationId xmlns:p14="http://schemas.microsoft.com/office/powerpoint/2010/main" val="27235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3.1 : Les caractéristiques de la mobilité sociale en France -  c-panik-a-b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773" y="2866699"/>
            <a:ext cx="1880166" cy="25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51" y="1256066"/>
            <a:ext cx="1537689" cy="203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E262D43-C4C9-4761-AE67-90DA63C7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44" y="0"/>
            <a:ext cx="9535536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Quels sont les grands thèmes abordés</a:t>
            </a:r>
            <a:r>
              <a:rPr lang="fr-FR" sz="4400" dirty="0" smtClean="0"/>
              <a:t> </a:t>
            </a:r>
            <a:r>
              <a:rPr lang="fr-FR" sz="4400" b="1" dirty="0" smtClean="0"/>
              <a:t>en classe de seconde ? </a:t>
            </a:r>
            <a:endParaRPr lang="fr-FR" sz="4400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="" xmlns:a16="http://schemas.microsoft.com/office/drawing/2014/main" id="{621AC2D0-DA5D-48FF-AF7D-B390658D9294}"/>
              </a:ext>
            </a:extLst>
          </p:cNvPr>
          <p:cNvSpPr txBox="1">
            <a:spLocks/>
          </p:cNvSpPr>
          <p:nvPr/>
        </p:nvSpPr>
        <p:spPr>
          <a:xfrm>
            <a:off x="2061210" y="1452880"/>
            <a:ext cx="9927590" cy="147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b="1" dirty="0" smtClean="0"/>
              <a:t>En science économique </a:t>
            </a:r>
            <a:r>
              <a:rPr lang="fr-FR" sz="2400" dirty="0" smtClean="0"/>
              <a:t>: qui produit des richesses ? Qu’est-ce que la croissance économique ? Quelles sont les limites écologiques auxquelles nous nous heurtons ? Comment se forment les prix sur un marché ?</a:t>
            </a:r>
          </a:p>
          <a:p>
            <a:endParaRPr lang="fr-FR" sz="2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621AC2D0-DA5D-48FF-AF7D-B390658D9294}"/>
              </a:ext>
            </a:extLst>
          </p:cNvPr>
          <p:cNvSpPr txBox="1">
            <a:spLocks/>
          </p:cNvSpPr>
          <p:nvPr/>
        </p:nvSpPr>
        <p:spPr>
          <a:xfrm>
            <a:off x="3881700" y="5388333"/>
            <a:ext cx="8015660" cy="147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b="1" dirty="0" smtClean="0"/>
              <a:t>En science politique </a:t>
            </a:r>
            <a:r>
              <a:rPr lang="fr-FR" sz="2400" dirty="0" smtClean="0"/>
              <a:t>: qu’est-ce que le pouvoir politique et comment s’organise-t-il ? Qui fait vivre nos démocraties ?</a:t>
            </a:r>
            <a:endParaRPr lang="fr-FR" sz="2400" dirty="0"/>
          </a:p>
        </p:txBody>
      </p:sp>
      <p:pic>
        <p:nvPicPr>
          <p:cNvPr id="2052" name="Picture 4" descr="Le Pouvoir politique en France - Poche - Olivier Duhamel - Achat Livre |  fna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33488" r="4507" b="8204"/>
          <a:stretch/>
        </p:blipFill>
        <p:spPr bwMode="auto">
          <a:xfrm>
            <a:off x="2199840" y="5282208"/>
            <a:ext cx="1505217" cy="15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621AC2D0-DA5D-48FF-AF7D-B390658D9294}"/>
              </a:ext>
            </a:extLst>
          </p:cNvPr>
          <p:cNvSpPr txBox="1">
            <a:spLocks/>
          </p:cNvSpPr>
          <p:nvPr/>
        </p:nvSpPr>
        <p:spPr>
          <a:xfrm>
            <a:off x="1948752" y="3308660"/>
            <a:ext cx="8477512" cy="147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b="1" dirty="0" smtClean="0"/>
              <a:t>En sociologie </a:t>
            </a:r>
            <a:r>
              <a:rPr lang="fr-FR" sz="2400" dirty="0" smtClean="0"/>
              <a:t>: sommes-nous tous socialisés de la même manière ? Que pèsent les stéréotypes sur notre manière de vivre ? Les diplômes sont-ils toujours un passeport pour l’emploi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39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9A1AA27-F18F-4166-88AD-9DB9754B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323" y="0"/>
            <a:ext cx="9132277" cy="738554"/>
          </a:xfrm>
        </p:spPr>
        <p:txBody>
          <a:bodyPr>
            <a:noAutofit/>
          </a:bodyPr>
          <a:lstStyle/>
          <a:p>
            <a:r>
              <a:rPr lang="fr-FR" sz="4400" b="1" dirty="0"/>
              <a:t>en </a:t>
            </a:r>
            <a:r>
              <a:rPr lang="fr-FR" sz="4400" b="1" dirty="0" smtClean="0"/>
              <a:t>Première, je choisis la spécialité </a:t>
            </a:r>
            <a:r>
              <a:rPr lang="fr-FR" sz="4400" b="1" dirty="0"/>
              <a:t>SES </a:t>
            </a:r>
            <a:r>
              <a:rPr lang="fr-FR" sz="4400" b="1" dirty="0" smtClean="0"/>
              <a:t>si ...</a:t>
            </a:r>
            <a:endParaRPr lang="fr-FR" sz="4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67A6A55-7B19-40AA-97C7-E4A4BBF5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621AC2D0-DA5D-48FF-AF7D-B390658D9294}"/>
              </a:ext>
            </a:extLst>
          </p:cNvPr>
          <p:cNvSpPr txBox="1">
            <a:spLocks/>
          </p:cNvSpPr>
          <p:nvPr/>
        </p:nvSpPr>
        <p:spPr>
          <a:xfrm>
            <a:off x="1005840" y="1423182"/>
            <a:ext cx="11029071" cy="188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b="1" dirty="0" smtClean="0"/>
              <a:t>Je m’intéresse à ce qui se passe dans ma société </a:t>
            </a:r>
            <a:r>
              <a:rPr lang="fr-FR" sz="2400" dirty="0" smtClean="0"/>
              <a:t>: la curiosité n’est pas un vilain défaut en SES ! </a:t>
            </a:r>
            <a:r>
              <a:rPr lang="fr-FR" sz="2400" dirty="0" smtClean="0"/>
              <a:t>Nous approfondissons en première puis en terminale les </a:t>
            </a:r>
            <a:r>
              <a:rPr lang="fr-FR" sz="2400" dirty="0" smtClean="0"/>
              <a:t>grands enjeux de notre monde contemporain (cf. </a:t>
            </a:r>
            <a:r>
              <a:rPr lang="fr-FR" sz="2400" dirty="0" smtClean="0">
                <a:hlinkClick r:id="rId2" action="ppaction://hlinksldjump"/>
              </a:rPr>
              <a:t>exemples</a:t>
            </a:r>
            <a:r>
              <a:rPr lang="fr-FR" sz="2400" dirty="0">
                <a:hlinkClick r:id="rId2" action="ppaction://hlinksldjump"/>
              </a:rPr>
              <a:t> </a:t>
            </a:r>
            <a:r>
              <a:rPr lang="fr-FR" sz="2400" dirty="0" smtClean="0">
                <a:hlinkClick r:id="rId2" action="ppaction://hlinksldjump"/>
              </a:rPr>
              <a:t>de thèmes</a:t>
            </a:r>
            <a:r>
              <a:rPr lang="fr-FR" sz="2400" dirty="0" smtClean="0"/>
              <a:t>).</a:t>
            </a:r>
            <a:endParaRPr lang="fr-FR" sz="24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621AC2D0-DA5D-48FF-AF7D-B390658D9294}"/>
              </a:ext>
            </a:extLst>
          </p:cNvPr>
          <p:cNvSpPr txBox="1">
            <a:spLocks/>
          </p:cNvSpPr>
          <p:nvPr/>
        </p:nvSpPr>
        <p:spPr>
          <a:xfrm>
            <a:off x="1056640" y="3261360"/>
            <a:ext cx="10838376" cy="1856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b="1" dirty="0" smtClean="0"/>
              <a:t>Je souhaite prendre du recul sur ce qui m’entoure </a:t>
            </a:r>
            <a:r>
              <a:rPr lang="fr-FR" sz="2400" dirty="0" smtClean="0"/>
              <a:t>: </a:t>
            </a:r>
            <a:r>
              <a:rPr lang="fr-FR" sz="2400" dirty="0" smtClean="0"/>
              <a:t>les cours de SES posent autant de questions qu’ils n’apportent de réponses. Nous enseignons des notions </a:t>
            </a:r>
            <a:r>
              <a:rPr lang="fr-FR" sz="2400" dirty="0" smtClean="0"/>
              <a:t>et des outils pour </a:t>
            </a:r>
            <a:r>
              <a:rPr lang="fr-FR" sz="2400" dirty="0" smtClean="0"/>
              <a:t>interpréter </a:t>
            </a:r>
            <a:r>
              <a:rPr lang="fr-FR" sz="2400" dirty="0" smtClean="0"/>
              <a:t>la réalité avec </a:t>
            </a:r>
            <a:r>
              <a:rPr lang="fr-FR" sz="2400" dirty="0" smtClean="0"/>
              <a:t>distance.</a:t>
            </a:r>
            <a:endParaRPr lang="fr-FR" sz="2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621AC2D0-DA5D-48FF-AF7D-B390658D9294}"/>
              </a:ext>
            </a:extLst>
          </p:cNvPr>
          <p:cNvSpPr txBox="1">
            <a:spLocks/>
          </p:cNvSpPr>
          <p:nvPr/>
        </p:nvSpPr>
        <p:spPr>
          <a:xfrm>
            <a:off x="1056640" y="5115186"/>
            <a:ext cx="11135360" cy="147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b="1" dirty="0" smtClean="0"/>
              <a:t>Je veux poursuivre des études en sciences sociales </a:t>
            </a:r>
            <a:r>
              <a:rPr lang="fr-FR" sz="2400" dirty="0" smtClean="0"/>
              <a:t>: </a:t>
            </a:r>
            <a:r>
              <a:rPr lang="fr-FR" sz="2400" dirty="0" smtClean="0"/>
              <a:t>instituts d’études politiques (IEP), écoles </a:t>
            </a:r>
            <a:r>
              <a:rPr lang="fr-FR" sz="2400" dirty="0" smtClean="0"/>
              <a:t>de commerce, </a:t>
            </a:r>
            <a:r>
              <a:rPr lang="fr-FR" sz="2400" dirty="0"/>
              <a:t>BUT </a:t>
            </a:r>
            <a:r>
              <a:rPr lang="fr-FR" sz="2400" dirty="0" smtClean="0"/>
              <a:t>(</a:t>
            </a:r>
            <a:r>
              <a:rPr lang="fr-FR" sz="2400" dirty="0" err="1" smtClean="0"/>
              <a:t>tech</a:t>
            </a:r>
            <a:r>
              <a:rPr lang="fr-FR" sz="2400" dirty="0" smtClean="0"/>
              <a:t> </a:t>
            </a:r>
            <a:r>
              <a:rPr lang="fr-FR" sz="2400" dirty="0"/>
              <a:t>de </a:t>
            </a:r>
            <a:r>
              <a:rPr lang="fr-FR" sz="2400" dirty="0" smtClean="0"/>
              <a:t>Co, </a:t>
            </a:r>
            <a:r>
              <a:rPr lang="fr-FR" sz="2400" dirty="0" err="1" smtClean="0"/>
              <a:t>infocom</a:t>
            </a:r>
            <a:r>
              <a:rPr lang="fr-FR" sz="2400" dirty="0" smtClean="0"/>
              <a:t>…), </a:t>
            </a:r>
            <a:r>
              <a:rPr lang="fr-FR" sz="2400" dirty="0" smtClean="0"/>
              <a:t>facultés (économie-gestion, droit, AES), BTS, … les débouchés sont pluriels </a:t>
            </a:r>
            <a:r>
              <a:rPr lang="fr-FR" sz="2400" dirty="0"/>
              <a:t>(cf. </a:t>
            </a:r>
            <a:r>
              <a:rPr lang="fr-FR" sz="2400" dirty="0">
                <a:hlinkClick r:id="rId3" action="ppaction://hlinksldjump"/>
              </a:rPr>
              <a:t>exemples de </a:t>
            </a:r>
            <a:r>
              <a:rPr lang="fr-FR" sz="2400" dirty="0" smtClean="0">
                <a:hlinkClick r:id="rId3" action="ppaction://hlinksldjump"/>
              </a:rPr>
              <a:t>débouchés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225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4C14CE16-0C25-4EE3-81EB-C9C28FEC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506" y="1736121"/>
            <a:ext cx="2582709" cy="161123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E2804B9-FC26-40E8-936A-4708AA48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AFB988E-8DA4-4B49-8FF4-4B097AA7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36" y="2100434"/>
            <a:ext cx="2942492" cy="277547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2" y="0"/>
            <a:ext cx="10574215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Quels sont les grands thèmes abordés</a:t>
            </a:r>
            <a:r>
              <a:rPr lang="fr-FR" sz="4400" dirty="0" smtClean="0"/>
              <a:t> </a:t>
            </a:r>
            <a:r>
              <a:rPr lang="fr-FR" sz="4400" b="1" dirty="0" smtClean="0"/>
              <a:t>en spécialité de première? (1) </a:t>
            </a:r>
            <a:endParaRPr lang="fr-FR" sz="4400" b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EE77DA4-574A-4B28-B2AD-E3EB46632334}"/>
              </a:ext>
            </a:extLst>
          </p:cNvPr>
          <p:cNvSpPr txBox="1">
            <a:spLocks/>
          </p:cNvSpPr>
          <p:nvPr/>
        </p:nvSpPr>
        <p:spPr>
          <a:xfrm>
            <a:off x="3072228" y="1514065"/>
            <a:ext cx="6528466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 smtClean="0"/>
              <a:t>En science économique </a:t>
            </a:r>
            <a:r>
              <a:rPr lang="fr-FR" sz="2400" dirty="0" smtClean="0"/>
              <a:t>: comment fonctionnent les </a:t>
            </a:r>
            <a:r>
              <a:rPr lang="fr-FR" sz="2400" b="1" dirty="0" smtClean="0"/>
              <a:t>marchés</a:t>
            </a:r>
            <a:r>
              <a:rPr lang="fr-FR" sz="2400" dirty="0" smtClean="0"/>
              <a:t> </a:t>
            </a:r>
            <a:r>
              <a:rPr lang="fr-FR" sz="2400" dirty="0"/>
              <a:t>? Qui sont les acteurs de </a:t>
            </a:r>
            <a:r>
              <a:rPr lang="fr-FR" sz="2400" b="1" dirty="0"/>
              <a:t>l’entreprise</a:t>
            </a:r>
            <a:r>
              <a:rPr lang="fr-FR" sz="2400" dirty="0"/>
              <a:t> (actionnaires, managers, salariés, syndicats…) et quelles sont leurs relations </a:t>
            </a:r>
            <a:r>
              <a:rPr lang="fr-FR" sz="2400" dirty="0" smtClean="0"/>
              <a:t>? Qui crée la </a:t>
            </a:r>
            <a:r>
              <a:rPr lang="fr-FR" sz="2400" b="1" dirty="0" smtClean="0"/>
              <a:t>monnaie</a:t>
            </a:r>
            <a:r>
              <a:rPr lang="fr-FR" sz="2400" dirty="0" smtClean="0"/>
              <a:t> et comment peut-on </a:t>
            </a:r>
            <a:r>
              <a:rPr lang="fr-FR" sz="2400" b="1" dirty="0" smtClean="0"/>
              <a:t>financer</a:t>
            </a:r>
            <a:r>
              <a:rPr lang="fr-FR" sz="2400" dirty="0" smtClean="0"/>
              <a:t> une économie ? Quelle est la meilleure manière pour </a:t>
            </a:r>
            <a:r>
              <a:rPr lang="fr-FR" sz="2400" b="1" dirty="0" smtClean="0"/>
              <a:t>gérer les risques sociaux </a:t>
            </a:r>
            <a:r>
              <a:rPr lang="fr-FR" sz="2400" dirty="0" smtClean="0"/>
              <a:t>? </a:t>
            </a:r>
            <a:endParaRPr lang="fr-FR" sz="2400" dirty="0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251EFEEA-0758-456C-858D-D0BBD2AC4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105" y="4411484"/>
            <a:ext cx="262760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70ED549-BB56-4CC3-B44A-C4F6520D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2" y="0"/>
            <a:ext cx="10574215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Quels sont les grands thèmes abordés</a:t>
            </a:r>
            <a:r>
              <a:rPr lang="fr-FR" sz="4400" dirty="0" smtClean="0"/>
              <a:t> </a:t>
            </a:r>
            <a:r>
              <a:rPr lang="fr-FR" sz="4400" b="1" dirty="0" smtClean="0"/>
              <a:t>en spécialité de première? (2) </a:t>
            </a:r>
            <a:endParaRPr lang="fr-FR" sz="4400" b="1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0C3E361-B76C-425E-8091-673466D4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965" y="4094480"/>
            <a:ext cx="6238993" cy="277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9EE77DA4-574A-4B28-B2AD-E3EB46632334}"/>
              </a:ext>
            </a:extLst>
          </p:cNvPr>
          <p:cNvSpPr txBox="1">
            <a:spLocks/>
          </p:cNvSpPr>
          <p:nvPr/>
        </p:nvSpPr>
        <p:spPr>
          <a:xfrm>
            <a:off x="1341120" y="1499187"/>
            <a:ext cx="1062736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</a:pPr>
            <a:r>
              <a:rPr lang="fr-FR" sz="2400" b="1" u="sng" dirty="0" smtClean="0"/>
              <a:t>En sociologie </a:t>
            </a:r>
            <a:r>
              <a:rPr lang="fr-FR" sz="2400" dirty="0" smtClean="0"/>
              <a:t>: </a:t>
            </a:r>
            <a:r>
              <a:rPr lang="fr-FR" sz="2400" b="1" dirty="0" smtClean="0"/>
              <a:t>Famille </a:t>
            </a:r>
            <a:r>
              <a:rPr lang="fr-FR" sz="2400" dirty="0"/>
              <a:t>recomposée, famille monoparentale, famille homoparentale, rôle des frères et sœurs … : </a:t>
            </a:r>
            <a:r>
              <a:rPr lang="fr-FR" sz="2400" dirty="0" smtClean="0"/>
              <a:t>quels </a:t>
            </a:r>
            <a:r>
              <a:rPr lang="fr-FR" sz="2400" dirty="0"/>
              <a:t>impacts sur l’individu </a:t>
            </a:r>
            <a:r>
              <a:rPr lang="fr-FR" sz="2400" dirty="0" smtClean="0"/>
              <a:t>?</a:t>
            </a:r>
            <a:r>
              <a:rPr lang="fr-FR" sz="2400" dirty="0"/>
              <a:t> Comment les </a:t>
            </a:r>
            <a:r>
              <a:rPr lang="fr-FR" sz="2400" b="1" dirty="0"/>
              <a:t>réseaux sociaux numériques </a:t>
            </a:r>
            <a:r>
              <a:rPr lang="fr-FR" sz="2400" dirty="0"/>
              <a:t>changent-ils les relations entre les individus ? Y a t-il encore de la </a:t>
            </a:r>
            <a:r>
              <a:rPr lang="fr-FR" sz="2400" b="1" dirty="0"/>
              <a:t>solidarité</a:t>
            </a:r>
            <a:r>
              <a:rPr lang="fr-FR" sz="2400" dirty="0"/>
              <a:t> dans notre société individualiste </a:t>
            </a:r>
            <a:r>
              <a:rPr lang="fr-FR" sz="2400" dirty="0" smtClean="0"/>
              <a:t>? La </a:t>
            </a:r>
            <a:r>
              <a:rPr lang="fr-FR" sz="2400" dirty="0"/>
              <a:t>précarité, le divorce, le racisme, la solitude…. notre société française est-elle encore une société avec des </a:t>
            </a:r>
            <a:r>
              <a:rPr lang="fr-FR" sz="2400" b="1" dirty="0"/>
              <a:t>liens sociaux </a:t>
            </a:r>
            <a:r>
              <a:rPr lang="fr-FR" sz="2400" dirty="0"/>
              <a:t>forts </a:t>
            </a:r>
            <a:r>
              <a:rPr lang="fr-FR" sz="2400" dirty="0" smtClean="0"/>
              <a:t>? </a:t>
            </a:r>
            <a:r>
              <a:rPr lang="fr-FR" sz="2400" dirty="0" smtClean="0"/>
              <a:t>D’où vient la </a:t>
            </a:r>
            <a:r>
              <a:rPr lang="fr-FR" sz="2400" b="1" dirty="0" smtClean="0"/>
              <a:t>déviance</a:t>
            </a:r>
            <a:r>
              <a:rPr lang="fr-FR" sz="2400" dirty="0" smtClean="0"/>
              <a:t> </a:t>
            </a:r>
            <a:r>
              <a:rPr lang="fr-FR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8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nicipales : une abstention record - AS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322">
            <a:off x="512869" y="1984197"/>
            <a:ext cx="2438897" cy="2414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70ED549-BB56-4CC3-B44A-C4F6520D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0AA8ECE7-4DFE-459B-88C1-1AABD0DF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920" y="3464062"/>
            <a:ext cx="4521200" cy="301801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2" y="0"/>
            <a:ext cx="10574215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Quels sont les grands thèmes abordés</a:t>
            </a:r>
            <a:r>
              <a:rPr lang="fr-FR" sz="4400" dirty="0" smtClean="0"/>
              <a:t> </a:t>
            </a:r>
            <a:r>
              <a:rPr lang="fr-FR" sz="4400" b="1" dirty="0" smtClean="0"/>
              <a:t>en spécialité de première? (3) </a:t>
            </a:r>
            <a:endParaRPr lang="fr-FR" sz="4400" b="1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9EE77DA4-574A-4B28-B2AD-E3EB46632334}"/>
              </a:ext>
            </a:extLst>
          </p:cNvPr>
          <p:cNvSpPr txBox="1">
            <a:spLocks/>
          </p:cNvSpPr>
          <p:nvPr/>
        </p:nvSpPr>
        <p:spPr>
          <a:xfrm>
            <a:off x="3048000" y="1741439"/>
            <a:ext cx="8412480" cy="178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A53010"/>
              </a:buClr>
            </a:pPr>
            <a:r>
              <a:rPr lang="fr-FR" sz="2400" b="1" u="sng" dirty="0" smtClean="0"/>
              <a:t>En science politique </a:t>
            </a:r>
            <a:r>
              <a:rPr lang="fr-FR" sz="2400" dirty="0" smtClean="0"/>
              <a:t>: </a:t>
            </a:r>
            <a:r>
              <a:rPr lang="fr-FR" sz="2400" dirty="0"/>
              <a:t>Comment </a:t>
            </a:r>
            <a:r>
              <a:rPr lang="fr-FR" sz="2400" b="1" dirty="0"/>
              <a:t>votent</a:t>
            </a:r>
            <a:r>
              <a:rPr lang="fr-FR" sz="2400" dirty="0"/>
              <a:t> les individus </a:t>
            </a:r>
            <a:r>
              <a:rPr lang="fr-FR" sz="2400" dirty="0" smtClean="0"/>
              <a:t>?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Pourquoi certains </a:t>
            </a: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s’abstiennent-ils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r>
              <a:rPr lang="fr-FR" sz="2400" dirty="0" smtClean="0"/>
              <a:t>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Quels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rôles la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famille et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les médias ont-ils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dans la construction de nos </a:t>
            </a: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opinions politiques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fr-FR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79520" y="3617445"/>
            <a:ext cx="370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A53010"/>
              </a:buClr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sondages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comment les interpréter ? Quels sont leurs effets sur la vie politique ? </a:t>
            </a:r>
            <a:r>
              <a:rPr lang="fr-FR" sz="2400" dirty="0">
                <a:solidFill>
                  <a:prstClr val="black"/>
                </a:solidFill>
              </a:rPr>
              <a:t>La </a:t>
            </a:r>
            <a:r>
              <a:rPr lang="fr-FR" sz="2400" b="1" dirty="0">
                <a:solidFill>
                  <a:prstClr val="black"/>
                </a:solidFill>
              </a:rPr>
              <a:t>démocratie</a:t>
            </a:r>
            <a:r>
              <a:rPr lang="fr-FR" sz="2400" dirty="0">
                <a:solidFill>
                  <a:prstClr val="black"/>
                </a:solidFill>
              </a:rPr>
              <a:t> est-elle en crise ?</a:t>
            </a:r>
          </a:p>
        </p:txBody>
      </p:sp>
    </p:spTree>
    <p:extLst>
      <p:ext uri="{BB962C8B-B14F-4D97-AF65-F5344CB8AC3E}">
        <p14:creationId xmlns:p14="http://schemas.microsoft.com/office/powerpoint/2010/main" val="19460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8CE630B-B550-4D62-B733-8A93232D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2" y="0"/>
            <a:ext cx="10574215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Quels sont les grands thèmes abordés</a:t>
            </a:r>
            <a:r>
              <a:rPr lang="fr-FR" sz="4400" dirty="0" smtClean="0"/>
              <a:t> </a:t>
            </a:r>
            <a:r>
              <a:rPr lang="fr-FR" sz="4400" b="1" dirty="0" smtClean="0"/>
              <a:t>en spécialité de terminale? (1) </a:t>
            </a:r>
            <a:endParaRPr lang="fr-FR" sz="4400" b="1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05250EBF-87BF-4319-9FCC-FA9615353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9" r="17484"/>
          <a:stretch/>
        </p:blipFill>
        <p:spPr>
          <a:xfrm>
            <a:off x="461426" y="1516750"/>
            <a:ext cx="2777908" cy="20595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9DE26010-02DB-42DA-BFDF-7A565C1A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948" y="3398434"/>
            <a:ext cx="3194581" cy="19813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09893" y="4389120"/>
            <a:ext cx="4095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naissent et se diffusent les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crises financières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comment peut-on les prévenir ? 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43E73412-5D34-4466-9649-51270E7C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4" y="3840480"/>
            <a:ext cx="4278441" cy="283869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EE77DA4-574A-4B28-B2AD-E3EB46632334}"/>
              </a:ext>
            </a:extLst>
          </p:cNvPr>
          <p:cNvSpPr txBox="1">
            <a:spLocks/>
          </p:cNvSpPr>
          <p:nvPr/>
        </p:nvSpPr>
        <p:spPr>
          <a:xfrm>
            <a:off x="3079882" y="1514065"/>
            <a:ext cx="8666480" cy="241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 smtClean="0"/>
              <a:t>En science économique </a:t>
            </a:r>
            <a:r>
              <a:rPr lang="fr-FR" sz="2400" dirty="0" smtClean="0"/>
              <a:t>: d’où vient la </a:t>
            </a:r>
            <a:r>
              <a:rPr lang="fr-FR" sz="2400" b="1" dirty="0" smtClean="0"/>
              <a:t>croissance</a:t>
            </a:r>
            <a:r>
              <a:rPr lang="fr-FR" sz="2400" dirty="0" smtClean="0"/>
              <a:t> ? Peut-on se passer d’innovations ? Une croissance sans fin est-elle possible </a:t>
            </a:r>
            <a:r>
              <a:rPr lang="fr-FR" sz="2400" dirty="0"/>
              <a:t>? </a:t>
            </a:r>
            <a:r>
              <a:rPr lang="fr-FR" sz="2400" dirty="0" smtClean="0"/>
              <a:t>Vaut-il </a:t>
            </a:r>
            <a:r>
              <a:rPr lang="fr-FR" sz="2400" dirty="0"/>
              <a:t>mieux instaurer du </a:t>
            </a:r>
            <a:r>
              <a:rPr lang="fr-FR" sz="2400" b="1" dirty="0"/>
              <a:t>libre-échange</a:t>
            </a:r>
            <a:r>
              <a:rPr lang="fr-FR" sz="2400" dirty="0"/>
              <a:t> ou du </a:t>
            </a:r>
            <a:r>
              <a:rPr lang="fr-FR" sz="2400" b="1" dirty="0"/>
              <a:t>protectionnisme</a:t>
            </a:r>
            <a:r>
              <a:rPr lang="fr-FR" sz="2400" dirty="0"/>
              <a:t> </a:t>
            </a:r>
            <a:r>
              <a:rPr lang="fr-FR" sz="2400" dirty="0" smtClean="0"/>
              <a:t>? Quels </a:t>
            </a:r>
            <a:r>
              <a:rPr lang="fr-FR" sz="2400" dirty="0"/>
              <a:t>sont les effets de la </a:t>
            </a:r>
            <a:r>
              <a:rPr lang="fr-FR" sz="2400" b="1" dirty="0"/>
              <a:t>mondialisation</a:t>
            </a:r>
            <a:r>
              <a:rPr lang="fr-FR" sz="2400" dirty="0"/>
              <a:t> sur le chômage ? Comment </a:t>
            </a:r>
            <a:r>
              <a:rPr lang="fr-FR" sz="2400" dirty="0" smtClean="0"/>
              <a:t>peut-on lutter contre le </a:t>
            </a:r>
            <a:r>
              <a:rPr lang="fr-FR" sz="2400" b="1" dirty="0"/>
              <a:t>chômage</a:t>
            </a:r>
            <a:r>
              <a:rPr lang="fr-FR" sz="2400" dirty="0"/>
              <a:t> ?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498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8CE630B-B550-4D62-B733-8A93232D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EE81-8798-414C-BDC9-6EC5039A675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F939AEA-9421-4784-A03C-7E72DBD2E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4"/>
          <a:stretch/>
        </p:blipFill>
        <p:spPr>
          <a:xfrm>
            <a:off x="9537988" y="1422400"/>
            <a:ext cx="2542252" cy="309548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="" xmlns:a16="http://schemas.microsoft.com/office/drawing/2014/main" id="{2D578D22-7A13-4824-82DB-478EA50F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2" y="0"/>
            <a:ext cx="10574215" cy="727170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Quels sont les grands thèmes abordés</a:t>
            </a:r>
            <a:r>
              <a:rPr lang="fr-FR" sz="4400" dirty="0" smtClean="0"/>
              <a:t> </a:t>
            </a:r>
            <a:r>
              <a:rPr lang="fr-FR" sz="4400" b="1" dirty="0" smtClean="0"/>
              <a:t>en spécialité de terminale? (2) </a:t>
            </a:r>
            <a:endParaRPr lang="fr-FR" sz="4400" b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9EE77DA4-574A-4B28-B2AD-E3EB46632334}"/>
              </a:ext>
            </a:extLst>
          </p:cNvPr>
          <p:cNvSpPr txBox="1">
            <a:spLocks/>
          </p:cNvSpPr>
          <p:nvPr/>
        </p:nvSpPr>
        <p:spPr>
          <a:xfrm>
            <a:off x="477520" y="1422624"/>
            <a:ext cx="8940800" cy="284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fr-FR" sz="2600" b="1" u="sng" dirty="0" smtClean="0"/>
              <a:t>En sociologie et en science politique </a:t>
            </a:r>
            <a:r>
              <a:rPr lang="fr-FR" sz="2600" dirty="0" smtClean="0"/>
              <a:t>: </a:t>
            </a:r>
            <a:r>
              <a:rPr lang="fr-FR" sz="2600" dirty="0"/>
              <a:t>Féminisation, tertiarisation, montée des qualifications ... Quelles sont les </a:t>
            </a:r>
            <a:r>
              <a:rPr lang="fr-FR" sz="2600" b="1" dirty="0"/>
              <a:t>mutations de la société française </a:t>
            </a:r>
            <a:r>
              <a:rPr lang="fr-FR" sz="2600" dirty="0"/>
              <a:t>? Y a-t-il encore une « </a:t>
            </a:r>
            <a:r>
              <a:rPr lang="fr-FR" sz="2600" b="1" dirty="0"/>
              <a:t>classe</a:t>
            </a:r>
            <a:r>
              <a:rPr lang="fr-FR" sz="2600" dirty="0"/>
              <a:t> </a:t>
            </a:r>
            <a:r>
              <a:rPr lang="fr-FR" sz="2600" b="1" dirty="0"/>
              <a:t>ouvrière</a:t>
            </a:r>
            <a:r>
              <a:rPr lang="fr-FR" sz="2600" dirty="0"/>
              <a:t> » ? L’</a:t>
            </a:r>
            <a:r>
              <a:rPr lang="fr-FR" sz="2600" b="1" dirty="0"/>
              <a:t>école</a:t>
            </a:r>
            <a:r>
              <a:rPr lang="fr-FR" sz="2600" dirty="0"/>
              <a:t> est-elle encore un ascenseur social ? </a:t>
            </a:r>
            <a:r>
              <a:rPr lang="fr-FR" sz="2600" dirty="0" smtClean="0"/>
              <a:t>Quelles sont les grandes</a:t>
            </a:r>
            <a:r>
              <a:rPr lang="fr-FR" sz="2600" b="1" dirty="0" smtClean="0"/>
              <a:t> injustices sociales </a:t>
            </a:r>
            <a:r>
              <a:rPr lang="fr-FR" sz="2600" dirty="0" smtClean="0"/>
              <a:t>et comment y remédier ? Le </a:t>
            </a:r>
            <a:r>
              <a:rPr lang="fr-FR" sz="2600" b="1" dirty="0"/>
              <a:t>travail</a:t>
            </a:r>
            <a:r>
              <a:rPr lang="fr-FR" sz="2600" dirty="0"/>
              <a:t> est-il toujours une source d’intégration </a:t>
            </a:r>
            <a:r>
              <a:rPr lang="fr-FR" sz="2600" dirty="0" smtClean="0"/>
              <a:t>sociale ?</a:t>
            </a:r>
            <a:endParaRPr lang="fr-FR" sz="2600" dirty="0"/>
          </a:p>
          <a:p>
            <a:pPr lvl="1"/>
            <a:endParaRPr lang="fr-FR" sz="2700" dirty="0"/>
          </a:p>
        </p:txBody>
      </p:sp>
      <p:sp>
        <p:nvSpPr>
          <p:cNvPr id="14" name="Rectangle 13"/>
          <p:cNvSpPr/>
          <p:nvPr/>
        </p:nvSpPr>
        <p:spPr>
          <a:xfrm>
            <a:off x="4771822" y="4688046"/>
            <a:ext cx="6037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Pourquoi les individus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s’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engagent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-ils en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politique ? Quelle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action </a:t>
            </a: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publique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faut-il mener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l'environnement ? Comment lutter contre le changement climatique ? </a:t>
            </a:r>
          </a:p>
        </p:txBody>
      </p:sp>
      <p:pic>
        <p:nvPicPr>
          <p:cNvPr id="1026" name="Picture 2" descr="Question 1. Comment l'environnement peut-il devenir un objet d'action  publique ? | Melch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155440"/>
            <a:ext cx="3762015" cy="26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404</TotalTime>
  <Words>765</Words>
  <Application>Microsoft Office PowerPoint</Application>
  <PresentationFormat>Personnalisé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Brin</vt:lpstr>
      <vt:lpstr>Les  Sciences Economiques et Sociales  au lycée</vt:lpstr>
      <vt:lpstr>Quel est l’esprit de la matière ?</vt:lpstr>
      <vt:lpstr>Quels sont les grands thèmes abordés en classe de seconde ? </vt:lpstr>
      <vt:lpstr>en Première, je choisis la spécialité SES si ...</vt:lpstr>
      <vt:lpstr>Quels sont les grands thèmes abordés en spécialité de première? (1) </vt:lpstr>
      <vt:lpstr>Quels sont les grands thèmes abordés en spécialité de première? (2) </vt:lpstr>
      <vt:lpstr>Quels sont les grands thèmes abordés en spécialité de première? (3) </vt:lpstr>
      <vt:lpstr>Quels sont les grands thèmes abordés en spécialité de terminale? (1) </vt:lpstr>
      <vt:lpstr>Quels sont les grands thèmes abordés en spécialité de terminale? (2) </vt:lpstr>
      <vt:lpstr>Quels sont les grands débouchés de la spécialité SES?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SES comme Spécialité en Première</dc:title>
  <dc:creator>Julien Wind</dc:creator>
  <cp:lastModifiedBy>Christophe GROS</cp:lastModifiedBy>
  <cp:revision>51</cp:revision>
  <dcterms:created xsi:type="dcterms:W3CDTF">2019-02-13T19:59:11Z</dcterms:created>
  <dcterms:modified xsi:type="dcterms:W3CDTF">2021-01-13T08:58:58Z</dcterms:modified>
</cp:coreProperties>
</file>