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63" r:id="rId7"/>
    <p:sldId id="264" r:id="rId8"/>
    <p:sldId id="265" r:id="rId9"/>
    <p:sldId id="275" r:id="rId10"/>
    <p:sldId id="276" r:id="rId11"/>
    <p:sldId id="277" r:id="rId12"/>
    <p:sldId id="278" r:id="rId13"/>
    <p:sldId id="280" r:id="rId14"/>
    <p:sldId id="269" r:id="rId15"/>
    <p:sldId id="270" r:id="rId16"/>
    <p:sldId id="271" r:id="rId17"/>
    <p:sldId id="272" r:id="rId18"/>
    <p:sldId id="273" r:id="rId19"/>
    <p:sldId id="274" r:id="rId20"/>
    <p:sldId id="283" r:id="rId21"/>
    <p:sldId id="284" r:id="rId22"/>
    <p:sldId id="281"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6/16/2023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7" name="Espace réservé pour une image  6"/>
          <p:cNvSpPr>
            <a:spLocks noGrp="1"/>
          </p:cNvSpPr>
          <p:nvPr>
            <p:ph type="pic" sz="quarter" idx="10"/>
          </p:nvPr>
        </p:nvSpPr>
        <p:spPr>
          <a:xfrm>
            <a:off x="731838" y="688975"/>
            <a:ext cx="3624262" cy="2333625"/>
          </a:xfrm>
        </p:spPr>
        <p:txBody>
          <a:bodyPr/>
          <a:lstStyle/>
          <a:p>
            <a:endParaRPr lang="fr-FR"/>
          </a:p>
        </p:txBody>
      </p:sp>
      <p:sp>
        <p:nvSpPr>
          <p:cNvPr id="8" name="Espace réservé pour une image  6"/>
          <p:cNvSpPr>
            <a:spLocks noGrp="1"/>
          </p:cNvSpPr>
          <p:nvPr>
            <p:ph type="pic" sz="quarter" idx="11"/>
          </p:nvPr>
        </p:nvSpPr>
        <p:spPr>
          <a:xfrm>
            <a:off x="4606384" y="688975"/>
            <a:ext cx="3624262" cy="2333625"/>
          </a:xfrm>
        </p:spPr>
        <p:txBody>
          <a:bodyPr/>
          <a:lstStyle/>
          <a:p>
            <a:endParaRPr lang="fr-FR"/>
          </a:p>
        </p:txBody>
      </p:sp>
      <p:sp>
        <p:nvSpPr>
          <p:cNvPr id="9" name="Espace réservé pour une image  6"/>
          <p:cNvSpPr>
            <a:spLocks noGrp="1"/>
          </p:cNvSpPr>
          <p:nvPr>
            <p:ph type="pic" sz="quarter" idx="12"/>
          </p:nvPr>
        </p:nvSpPr>
        <p:spPr>
          <a:xfrm>
            <a:off x="731838" y="3638363"/>
            <a:ext cx="3624262" cy="2333625"/>
          </a:xfrm>
        </p:spPr>
        <p:txBody>
          <a:bodyPr/>
          <a:lstStyle/>
          <a:p>
            <a:endParaRPr lang="fr-FR"/>
          </a:p>
        </p:txBody>
      </p:sp>
      <p:sp>
        <p:nvSpPr>
          <p:cNvPr id="10" name="Espace réservé pour une image  6"/>
          <p:cNvSpPr>
            <a:spLocks noGrp="1"/>
          </p:cNvSpPr>
          <p:nvPr>
            <p:ph type="pic" sz="quarter" idx="13"/>
          </p:nvPr>
        </p:nvSpPr>
        <p:spPr>
          <a:xfrm>
            <a:off x="4606384" y="3638362"/>
            <a:ext cx="3624262" cy="2333625"/>
          </a:xfrm>
        </p:spPr>
        <p:txBody>
          <a:bodyPr/>
          <a:lstStyle/>
          <a:p>
            <a:endParaRPr lang="fr-FR"/>
          </a:p>
        </p:txBody>
      </p:sp>
      <p:sp>
        <p:nvSpPr>
          <p:cNvPr id="11" name="Espace réservé pour une image  6"/>
          <p:cNvSpPr>
            <a:spLocks noGrp="1"/>
          </p:cNvSpPr>
          <p:nvPr>
            <p:ph type="pic" sz="quarter" idx="14"/>
          </p:nvPr>
        </p:nvSpPr>
        <p:spPr>
          <a:xfrm>
            <a:off x="8480930" y="688974"/>
            <a:ext cx="2846872" cy="5283013"/>
          </a:xfrm>
        </p:spPr>
        <p:txBody>
          <a:bodyPr/>
          <a:lstStyle/>
          <a:p>
            <a:endParaRPr lang="fr-FR"/>
          </a:p>
        </p:txBody>
      </p:sp>
    </p:spTree>
    <p:extLst>
      <p:ext uri="{BB962C8B-B14F-4D97-AF65-F5344CB8AC3E}">
        <p14:creationId xmlns:p14="http://schemas.microsoft.com/office/powerpoint/2010/main" val="38422717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12" name="Espace réservé pour une image  6"/>
          <p:cNvSpPr>
            <a:spLocks noGrp="1"/>
          </p:cNvSpPr>
          <p:nvPr>
            <p:ph type="pic" sz="quarter" idx="10"/>
          </p:nvPr>
        </p:nvSpPr>
        <p:spPr>
          <a:xfrm>
            <a:off x="1011238" y="1807582"/>
            <a:ext cx="2226814" cy="3345329"/>
          </a:xfrm>
        </p:spPr>
        <p:txBody>
          <a:bodyPr/>
          <a:lstStyle/>
          <a:p>
            <a:endParaRPr lang="fr-FR"/>
          </a:p>
        </p:txBody>
      </p:sp>
      <p:sp>
        <p:nvSpPr>
          <p:cNvPr id="13" name="Espace réservé pour une image  6"/>
          <p:cNvSpPr>
            <a:spLocks noGrp="1"/>
          </p:cNvSpPr>
          <p:nvPr>
            <p:ph type="pic" sz="quarter" idx="11"/>
          </p:nvPr>
        </p:nvSpPr>
        <p:spPr>
          <a:xfrm>
            <a:off x="6195760" y="1807581"/>
            <a:ext cx="2226814" cy="3345329"/>
          </a:xfrm>
        </p:spPr>
        <p:txBody>
          <a:bodyPr/>
          <a:lstStyle/>
          <a:p>
            <a:endParaRPr lang="fr-FR"/>
          </a:p>
        </p:txBody>
      </p:sp>
      <p:sp>
        <p:nvSpPr>
          <p:cNvPr id="14" name="Espace réservé du texte 3"/>
          <p:cNvSpPr>
            <a:spLocks noGrp="1"/>
          </p:cNvSpPr>
          <p:nvPr>
            <p:ph type="body" sz="quarter" idx="12"/>
          </p:nvPr>
        </p:nvSpPr>
        <p:spPr>
          <a:xfrm>
            <a:off x="3337813" y="1807580"/>
            <a:ext cx="2663825" cy="334486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texte 3"/>
          <p:cNvSpPr>
            <a:spLocks noGrp="1"/>
          </p:cNvSpPr>
          <p:nvPr>
            <p:ph type="body" sz="quarter" idx="13"/>
          </p:nvPr>
        </p:nvSpPr>
        <p:spPr>
          <a:xfrm>
            <a:off x="8522335" y="1807581"/>
            <a:ext cx="2663825" cy="33448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635028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1797521"/>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982133"/>
            <a:ext cx="9601196" cy="588484"/>
          </a:xfrm>
        </p:spPr>
        <p:txBody>
          <a:bodyPr/>
          <a:lstStyle/>
          <a:p>
            <a:r>
              <a:rPr lang="fr-FR" dirty="0" smtClean="0"/>
              <a:t>Modifiez le style du titre</a:t>
            </a:r>
            <a:endParaRPr lang="en-US" dirty="0"/>
          </a:p>
        </p:txBody>
      </p:sp>
      <p:sp>
        <p:nvSpPr>
          <p:cNvPr id="3" name="Content Placeholder 2"/>
          <p:cNvSpPr>
            <a:spLocks noGrp="1"/>
          </p:cNvSpPr>
          <p:nvPr>
            <p:ph idx="1"/>
          </p:nvPr>
        </p:nvSpPr>
        <p:spPr>
          <a:xfrm>
            <a:off x="1295401" y="2024426"/>
            <a:ext cx="9601196" cy="385144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25153"/>
          </a:xfrm>
        </p:spPr>
        <p:txBody>
          <a:bodyPr>
            <a:normAutofit/>
          </a:bodyPr>
          <a:lstStyle>
            <a:lvl1pPr>
              <a:defRPr sz="4000"/>
            </a:lvl1pPr>
          </a:lstStyle>
          <a:p>
            <a:r>
              <a:rPr lang="fr-FR" dirty="0" smtClean="0"/>
              <a:t>Modifiez le style du titre</a:t>
            </a:r>
            <a:endParaRPr lang="fr-FR" dirty="0"/>
          </a:p>
        </p:txBody>
      </p:sp>
      <p:sp>
        <p:nvSpPr>
          <p:cNvPr id="7" name="Espace réservé pour une image  6"/>
          <p:cNvSpPr>
            <a:spLocks noGrp="1"/>
          </p:cNvSpPr>
          <p:nvPr>
            <p:ph type="pic" sz="quarter" idx="10"/>
          </p:nvPr>
        </p:nvSpPr>
        <p:spPr>
          <a:xfrm>
            <a:off x="1011238" y="2463800"/>
            <a:ext cx="2226814" cy="3345329"/>
          </a:xfrm>
        </p:spPr>
        <p:txBody>
          <a:bodyPr/>
          <a:lstStyle/>
          <a:p>
            <a:endParaRPr lang="fr-FR"/>
          </a:p>
        </p:txBody>
      </p:sp>
      <p:sp>
        <p:nvSpPr>
          <p:cNvPr id="8" name="Espace réservé pour une image  6"/>
          <p:cNvSpPr>
            <a:spLocks noGrp="1"/>
          </p:cNvSpPr>
          <p:nvPr>
            <p:ph type="pic" sz="quarter" idx="11"/>
          </p:nvPr>
        </p:nvSpPr>
        <p:spPr>
          <a:xfrm>
            <a:off x="3729337" y="2463799"/>
            <a:ext cx="2226814" cy="3345329"/>
          </a:xfrm>
        </p:spPr>
        <p:txBody>
          <a:bodyPr/>
          <a:lstStyle/>
          <a:p>
            <a:endParaRPr lang="fr-FR"/>
          </a:p>
        </p:txBody>
      </p:sp>
      <p:sp>
        <p:nvSpPr>
          <p:cNvPr id="9" name="Espace réservé pour une image  6"/>
          <p:cNvSpPr>
            <a:spLocks noGrp="1"/>
          </p:cNvSpPr>
          <p:nvPr>
            <p:ph type="pic" sz="quarter" idx="12"/>
          </p:nvPr>
        </p:nvSpPr>
        <p:spPr>
          <a:xfrm>
            <a:off x="6447436" y="2463799"/>
            <a:ext cx="4643699" cy="3345329"/>
          </a:xfrm>
        </p:spPr>
        <p:txBody>
          <a:bodyPr/>
          <a:lstStyle/>
          <a:p>
            <a:endParaRPr lang="fr-FR"/>
          </a:p>
        </p:txBody>
      </p:sp>
      <p:cxnSp>
        <p:nvCxnSpPr>
          <p:cNvPr id="11" name="Straight Connector 13"/>
          <p:cNvCxnSpPr/>
          <p:nvPr userDrawn="1"/>
        </p:nvCxnSpPr>
        <p:spPr>
          <a:xfrm>
            <a:off x="1396169" y="198040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5848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25153"/>
          </a:xfrm>
        </p:spPr>
        <p:txBody>
          <a:bodyPr>
            <a:normAutofit/>
          </a:bodyPr>
          <a:lstStyle>
            <a:lvl1pPr>
              <a:defRPr sz="4000"/>
            </a:lvl1pPr>
          </a:lstStyle>
          <a:p>
            <a:r>
              <a:rPr lang="fr-FR" dirty="0" smtClean="0"/>
              <a:t>Modifiez le style du titre</a:t>
            </a:r>
            <a:endParaRPr lang="fr-FR" dirty="0"/>
          </a:p>
        </p:txBody>
      </p:sp>
      <p:sp>
        <p:nvSpPr>
          <p:cNvPr id="7" name="Espace réservé pour une image  6"/>
          <p:cNvSpPr>
            <a:spLocks noGrp="1"/>
          </p:cNvSpPr>
          <p:nvPr>
            <p:ph type="pic" sz="quarter" idx="10"/>
          </p:nvPr>
        </p:nvSpPr>
        <p:spPr>
          <a:xfrm>
            <a:off x="1011238" y="2463800"/>
            <a:ext cx="2226814" cy="3345329"/>
          </a:xfrm>
        </p:spPr>
        <p:txBody>
          <a:bodyPr/>
          <a:lstStyle/>
          <a:p>
            <a:endParaRPr lang="fr-FR"/>
          </a:p>
        </p:txBody>
      </p:sp>
      <p:sp>
        <p:nvSpPr>
          <p:cNvPr id="8" name="Espace réservé pour une image  6"/>
          <p:cNvSpPr>
            <a:spLocks noGrp="1"/>
          </p:cNvSpPr>
          <p:nvPr>
            <p:ph type="pic" sz="quarter" idx="11"/>
          </p:nvPr>
        </p:nvSpPr>
        <p:spPr>
          <a:xfrm>
            <a:off x="6195760" y="2463799"/>
            <a:ext cx="2226814" cy="3345329"/>
          </a:xfrm>
        </p:spPr>
        <p:txBody>
          <a:bodyPr/>
          <a:lstStyle/>
          <a:p>
            <a:endParaRPr lang="fr-FR"/>
          </a:p>
        </p:txBody>
      </p:sp>
      <p:cxnSp>
        <p:nvCxnSpPr>
          <p:cNvPr id="11" name="Straight Connector 13"/>
          <p:cNvCxnSpPr/>
          <p:nvPr userDrawn="1"/>
        </p:nvCxnSpPr>
        <p:spPr>
          <a:xfrm>
            <a:off x="1396169" y="198040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sz="quarter" idx="12"/>
          </p:nvPr>
        </p:nvSpPr>
        <p:spPr>
          <a:xfrm>
            <a:off x="3337813" y="2463798"/>
            <a:ext cx="2663825" cy="334486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3"/>
          <p:cNvSpPr>
            <a:spLocks noGrp="1"/>
          </p:cNvSpPr>
          <p:nvPr>
            <p:ph type="body" sz="quarter" idx="13"/>
          </p:nvPr>
        </p:nvSpPr>
        <p:spPr>
          <a:xfrm>
            <a:off x="8522335" y="2463799"/>
            <a:ext cx="2663825" cy="33448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914513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6/16/2023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70" r:id="rId8"/>
    <p:sldLayoutId id="2147483672" r:id="rId9"/>
    <p:sldLayoutId id="2147483671" r:id="rId10"/>
    <p:sldLayoutId id="2147483673" r:id="rId11"/>
    <p:sldLayoutId id="2147483656" r:id="rId12"/>
    <p:sldLayoutId id="2147483660" r:id="rId13"/>
    <p:sldLayoutId id="2147483657" r:id="rId14"/>
    <p:sldLayoutId id="2147483663" r:id="rId15"/>
    <p:sldLayoutId id="2147483664" r:id="rId16"/>
    <p:sldLayoutId id="2147483665" r:id="rId17"/>
    <p:sldLayoutId id="2147483666" r:id="rId18"/>
    <p:sldLayoutId id="2147483667" r:id="rId19"/>
    <p:sldLayoutId id="2147483658" r:id="rId20"/>
    <p:sldLayoutId id="2147483659" r:id="rId21"/>
  </p:sldLayoutIdLs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2397" y="1359502"/>
            <a:ext cx="6815669" cy="1515533"/>
          </a:xfrm>
        </p:spPr>
        <p:txBody>
          <a:bodyPr/>
          <a:lstStyle/>
          <a:p>
            <a:r>
              <a:rPr lang="fr-FR" dirty="0" smtClean="0"/>
              <a:t>Colette</a:t>
            </a:r>
            <a:endParaRPr lang="fr-FR" dirty="0"/>
          </a:p>
        </p:txBody>
      </p:sp>
      <p:sp>
        <p:nvSpPr>
          <p:cNvPr id="3" name="Sous-titre 2"/>
          <p:cNvSpPr>
            <a:spLocks noGrp="1"/>
          </p:cNvSpPr>
          <p:nvPr>
            <p:ph type="subTitle" idx="1"/>
          </p:nvPr>
        </p:nvSpPr>
        <p:spPr/>
        <p:txBody>
          <a:bodyPr>
            <a:normAutofit lnSpcReduction="10000"/>
          </a:bodyPr>
          <a:lstStyle/>
          <a:p>
            <a:pPr algn="l"/>
            <a:r>
              <a:rPr lang="fr-FR" dirty="0" smtClean="0"/>
              <a:t>Prénoms, Nom :</a:t>
            </a:r>
          </a:p>
          <a:p>
            <a:pPr algn="l"/>
            <a:r>
              <a:rPr lang="fr-FR" dirty="0" smtClean="0"/>
              <a:t>Date et lieu de naissance :</a:t>
            </a:r>
          </a:p>
          <a:p>
            <a:pPr algn="l"/>
            <a:r>
              <a:rPr lang="fr-FR" dirty="0" smtClean="0"/>
              <a:t>Date et lieu de décès :</a:t>
            </a:r>
            <a:endParaRPr lang="fr-FR" dirty="0"/>
          </a:p>
        </p:txBody>
      </p:sp>
    </p:spTree>
    <p:extLst>
      <p:ext uri="{BB962C8B-B14F-4D97-AF65-F5344CB8AC3E}">
        <p14:creationId xmlns:p14="http://schemas.microsoft.com/office/powerpoint/2010/main" val="163199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65651" y="1227720"/>
            <a:ext cx="2413931" cy="4939814"/>
          </a:xfrm>
          <a:prstGeom prst="rect">
            <a:avLst/>
          </a:prstGeom>
          <a:noFill/>
        </p:spPr>
        <p:txBody>
          <a:bodyPr wrap="none" rtlCol="0">
            <a:spAutoFit/>
          </a:bodyPr>
          <a:lstStyle/>
          <a:p>
            <a:pPr>
              <a:lnSpc>
                <a:spcPct val="250000"/>
              </a:lnSpc>
            </a:pPr>
            <a:r>
              <a:rPr lang="fr-FR" dirty="0" smtClean="0"/>
              <a:t>« Les Vrilles de la vigne »</a:t>
            </a:r>
          </a:p>
          <a:p>
            <a:pPr>
              <a:lnSpc>
                <a:spcPct val="250000"/>
              </a:lnSpc>
            </a:pPr>
            <a:r>
              <a:rPr lang="fr-FR" dirty="0"/>
              <a:t>« Nuit blanche »</a:t>
            </a:r>
          </a:p>
          <a:p>
            <a:pPr>
              <a:lnSpc>
                <a:spcPct val="250000"/>
              </a:lnSpc>
            </a:pPr>
            <a:r>
              <a:rPr lang="fr-FR" dirty="0"/>
              <a:t> « Jour gris »</a:t>
            </a:r>
          </a:p>
          <a:p>
            <a:pPr>
              <a:lnSpc>
                <a:spcPct val="250000"/>
              </a:lnSpc>
            </a:pPr>
            <a:r>
              <a:rPr lang="fr-FR" dirty="0"/>
              <a:t>« Le Dernier Feu </a:t>
            </a:r>
            <a:r>
              <a:rPr lang="fr-FR" dirty="0" smtClean="0"/>
              <a:t>»</a:t>
            </a:r>
          </a:p>
          <a:p>
            <a:pPr>
              <a:lnSpc>
                <a:spcPct val="250000"/>
              </a:lnSpc>
            </a:pPr>
            <a:r>
              <a:rPr lang="fr-FR" dirty="0"/>
              <a:t>« </a:t>
            </a:r>
            <a:r>
              <a:rPr lang="fr-FR" dirty="0" err="1"/>
              <a:t>Nonoche</a:t>
            </a:r>
            <a:r>
              <a:rPr lang="fr-FR" dirty="0"/>
              <a:t> »</a:t>
            </a:r>
          </a:p>
          <a:p>
            <a:pPr>
              <a:lnSpc>
                <a:spcPct val="250000"/>
              </a:lnSpc>
            </a:pPr>
            <a:r>
              <a:rPr lang="fr-FR" dirty="0"/>
              <a:t>« La Dame qui chante »</a:t>
            </a:r>
          </a:p>
          <a:p>
            <a:pPr>
              <a:lnSpc>
                <a:spcPct val="250000"/>
              </a:lnSpc>
            </a:pPr>
            <a:r>
              <a:rPr lang="fr-FR" dirty="0"/>
              <a:t>« Toby-Chien parle </a:t>
            </a:r>
            <a:r>
              <a:rPr lang="fr-FR" dirty="0" smtClean="0"/>
              <a:t>»</a:t>
            </a:r>
          </a:p>
        </p:txBody>
      </p:sp>
      <p:sp>
        <p:nvSpPr>
          <p:cNvPr id="3" name="Espace réservé du contenu 2"/>
          <p:cNvSpPr txBox="1">
            <a:spLocks/>
          </p:cNvSpPr>
          <p:nvPr/>
        </p:nvSpPr>
        <p:spPr>
          <a:xfrm>
            <a:off x="620486" y="706960"/>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Associez chaque </a:t>
            </a:r>
            <a:r>
              <a:rPr lang="fr-FR" sz="1800" i="1" dirty="0" smtClean="0"/>
              <a:t>nouvelle des </a:t>
            </a:r>
            <a:r>
              <a:rPr lang="fr-FR" sz="1800" dirty="0" smtClean="0"/>
              <a:t>Vrilles de la vigne </a:t>
            </a:r>
            <a:r>
              <a:rPr lang="fr-FR" sz="1800" i="1" dirty="0" smtClean="0"/>
              <a:t>à </a:t>
            </a:r>
            <a:r>
              <a:rPr lang="fr-FR" sz="1800" i="1" dirty="0" smtClean="0"/>
              <a:t>plusieurs </a:t>
            </a:r>
            <a:r>
              <a:rPr lang="fr-FR" sz="1800" i="1" dirty="0" smtClean="0"/>
              <a:t>thèmes choisis </a:t>
            </a:r>
            <a:r>
              <a:rPr lang="fr-FR" sz="1800" i="1" dirty="0" smtClean="0"/>
              <a:t>dans la page précédente (vous pouvez en ajouter d’autres</a:t>
            </a:r>
            <a:r>
              <a:rPr lang="fr-FR" sz="1800" i="1" dirty="0" smtClean="0"/>
              <a:t>).</a:t>
            </a:r>
            <a:r>
              <a:rPr lang="fr-FR" sz="1800" i="1" dirty="0" smtClean="0"/>
              <a:t/>
            </a:r>
            <a:br>
              <a:rPr lang="fr-FR" sz="1800" i="1" dirty="0" smtClean="0"/>
            </a:br>
            <a:endParaRPr lang="fr-FR" sz="1800" i="1" dirty="0"/>
          </a:p>
        </p:txBody>
      </p:sp>
    </p:spTree>
    <p:extLst>
      <p:ext uri="{BB962C8B-B14F-4D97-AF65-F5344CB8AC3E}">
        <p14:creationId xmlns:p14="http://schemas.microsoft.com/office/powerpoint/2010/main" val="3263428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270" y="467213"/>
            <a:ext cx="6096000" cy="5632311"/>
          </a:xfrm>
          <a:prstGeom prst="rect">
            <a:avLst/>
          </a:prstGeom>
        </p:spPr>
        <p:txBody>
          <a:bodyPr>
            <a:spAutoFit/>
          </a:bodyPr>
          <a:lstStyle/>
          <a:p>
            <a:pPr>
              <a:lnSpc>
                <a:spcPct val="250000"/>
              </a:lnSpc>
            </a:pPr>
            <a:r>
              <a:rPr lang="fr-FR" dirty="0" smtClean="0"/>
              <a:t>«</a:t>
            </a:r>
            <a:r>
              <a:rPr lang="fr-FR" dirty="0"/>
              <a:t> Dialogue de bêtes </a:t>
            </a:r>
            <a:r>
              <a:rPr lang="fr-FR" dirty="0" smtClean="0"/>
              <a:t>»</a:t>
            </a:r>
          </a:p>
          <a:p>
            <a:pPr>
              <a:lnSpc>
                <a:spcPct val="250000"/>
              </a:lnSpc>
            </a:pPr>
            <a:r>
              <a:rPr lang="fr-FR" dirty="0" smtClean="0"/>
              <a:t>« </a:t>
            </a:r>
            <a:r>
              <a:rPr lang="fr-FR" dirty="0" err="1" smtClean="0"/>
              <a:t>Tobby</a:t>
            </a:r>
            <a:r>
              <a:rPr lang="fr-FR" dirty="0" smtClean="0"/>
              <a:t>-Chien et la musique »</a:t>
            </a:r>
          </a:p>
          <a:p>
            <a:pPr>
              <a:lnSpc>
                <a:spcPct val="250000"/>
              </a:lnSpc>
            </a:pPr>
            <a:r>
              <a:rPr lang="fr-FR" dirty="0"/>
              <a:t>« Belles-de-jour »</a:t>
            </a:r>
          </a:p>
          <a:p>
            <a:pPr>
              <a:lnSpc>
                <a:spcPct val="250000"/>
              </a:lnSpc>
            </a:pPr>
            <a:r>
              <a:rPr lang="fr-FR" dirty="0"/>
              <a:t>« De quoi est-ce qu’on a l’air ? »</a:t>
            </a:r>
          </a:p>
          <a:p>
            <a:pPr>
              <a:lnSpc>
                <a:spcPct val="250000"/>
              </a:lnSpc>
            </a:pPr>
            <a:r>
              <a:rPr lang="fr-FR" dirty="0"/>
              <a:t>« La </a:t>
            </a:r>
            <a:r>
              <a:rPr lang="fr-FR" dirty="0" smtClean="0"/>
              <a:t>guérison</a:t>
            </a:r>
            <a:r>
              <a:rPr lang="fr-FR" dirty="0"/>
              <a:t> »</a:t>
            </a:r>
          </a:p>
          <a:p>
            <a:pPr>
              <a:lnSpc>
                <a:spcPct val="250000"/>
              </a:lnSpc>
            </a:pPr>
            <a:r>
              <a:rPr lang="fr-FR" dirty="0"/>
              <a:t>« Le </a:t>
            </a:r>
            <a:r>
              <a:rPr lang="fr-FR" dirty="0" smtClean="0"/>
              <a:t>miroir</a:t>
            </a:r>
            <a:r>
              <a:rPr lang="fr-FR" dirty="0"/>
              <a:t> »</a:t>
            </a:r>
          </a:p>
          <a:p>
            <a:pPr>
              <a:lnSpc>
                <a:spcPct val="250000"/>
              </a:lnSpc>
            </a:pPr>
            <a:r>
              <a:rPr lang="fr-FR" dirty="0" smtClean="0"/>
              <a:t>«</a:t>
            </a:r>
            <a:r>
              <a:rPr lang="fr-FR" dirty="0"/>
              <a:t> En marge d’une page blanche I »</a:t>
            </a:r>
          </a:p>
          <a:p>
            <a:pPr>
              <a:lnSpc>
                <a:spcPct val="250000"/>
              </a:lnSpc>
            </a:pPr>
            <a:r>
              <a:rPr lang="fr-FR" dirty="0"/>
              <a:t>« En marge d’une page blanche II </a:t>
            </a:r>
            <a:r>
              <a:rPr lang="fr-FR" dirty="0" smtClean="0"/>
              <a:t>»</a:t>
            </a:r>
            <a:endParaRPr lang="fr-FR" dirty="0"/>
          </a:p>
        </p:txBody>
      </p:sp>
    </p:spTree>
    <p:extLst>
      <p:ext uri="{BB962C8B-B14F-4D97-AF65-F5344CB8AC3E}">
        <p14:creationId xmlns:p14="http://schemas.microsoft.com/office/powerpoint/2010/main" val="3297311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391" y="526847"/>
            <a:ext cx="6096000" cy="5632311"/>
          </a:xfrm>
          <a:prstGeom prst="rect">
            <a:avLst/>
          </a:prstGeom>
        </p:spPr>
        <p:txBody>
          <a:bodyPr>
            <a:spAutoFit/>
          </a:bodyPr>
          <a:lstStyle/>
          <a:p>
            <a:pPr>
              <a:lnSpc>
                <a:spcPct val="250000"/>
              </a:lnSpc>
            </a:pPr>
            <a:r>
              <a:rPr lang="fr-FR" dirty="0" smtClean="0"/>
              <a:t>« Partie de pêche »</a:t>
            </a:r>
          </a:p>
          <a:p>
            <a:pPr>
              <a:lnSpc>
                <a:spcPct val="250000"/>
              </a:lnSpc>
            </a:pPr>
            <a:r>
              <a:rPr lang="fr-FR" dirty="0" smtClean="0"/>
              <a:t>« Music-halls »</a:t>
            </a:r>
          </a:p>
          <a:p>
            <a:pPr>
              <a:lnSpc>
                <a:spcPct val="250000"/>
              </a:lnSpc>
            </a:pPr>
            <a:r>
              <a:rPr lang="fr-FR" dirty="0" smtClean="0"/>
              <a:t>« Printemps de la Riviera »</a:t>
            </a:r>
          </a:p>
          <a:p>
            <a:pPr>
              <a:lnSpc>
                <a:spcPct val="250000"/>
              </a:lnSpc>
            </a:pPr>
            <a:r>
              <a:rPr lang="fr-FR" dirty="0"/>
              <a:t>« Rêverie de nouvel an »</a:t>
            </a:r>
          </a:p>
          <a:p>
            <a:pPr>
              <a:lnSpc>
                <a:spcPct val="250000"/>
              </a:lnSpc>
            </a:pPr>
            <a:r>
              <a:rPr lang="fr-FR" dirty="0"/>
              <a:t>« Chanson de la danseuse »</a:t>
            </a:r>
          </a:p>
          <a:p>
            <a:pPr>
              <a:lnSpc>
                <a:spcPct val="250000"/>
              </a:lnSpc>
            </a:pPr>
            <a:r>
              <a:rPr lang="fr-FR" dirty="0"/>
              <a:t>« Maquillages »</a:t>
            </a:r>
          </a:p>
          <a:p>
            <a:pPr>
              <a:lnSpc>
                <a:spcPct val="250000"/>
              </a:lnSpc>
            </a:pPr>
            <a:r>
              <a:rPr lang="fr-FR" dirty="0"/>
              <a:t>« Amours »</a:t>
            </a:r>
          </a:p>
          <a:p>
            <a:pPr>
              <a:lnSpc>
                <a:spcPct val="250000"/>
              </a:lnSpc>
            </a:pPr>
            <a:r>
              <a:rPr lang="fr-FR" dirty="0" smtClean="0"/>
              <a:t>«</a:t>
            </a:r>
            <a:r>
              <a:rPr lang="fr-FR" dirty="0"/>
              <a:t> Un rêve </a:t>
            </a:r>
            <a:r>
              <a:rPr lang="fr-FR" dirty="0" smtClean="0"/>
              <a:t>»</a:t>
            </a:r>
            <a:endParaRPr lang="fr-FR" dirty="0"/>
          </a:p>
        </p:txBody>
      </p:sp>
    </p:spTree>
    <p:extLst>
      <p:ext uri="{BB962C8B-B14F-4D97-AF65-F5344CB8AC3E}">
        <p14:creationId xmlns:p14="http://schemas.microsoft.com/office/powerpoint/2010/main" val="1537987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 </a:t>
            </a:r>
            <a:r>
              <a:rPr lang="fr-FR" i="1" dirty="0" smtClean="0"/>
              <a:t>Les Vrilles de la vigne</a:t>
            </a:r>
            <a:endParaRPr lang="fr-FR" dirty="0"/>
          </a:p>
        </p:txBody>
      </p:sp>
      <p:sp>
        <p:nvSpPr>
          <p:cNvPr id="3" name="Espace réservé du contenu 2"/>
          <p:cNvSpPr>
            <a:spLocks noGrp="1"/>
          </p:cNvSpPr>
          <p:nvPr>
            <p:ph idx="1"/>
          </p:nvPr>
        </p:nvSpPr>
        <p:spPr>
          <a:xfrm>
            <a:off x="1295401" y="2329542"/>
            <a:ext cx="9601196" cy="3546325"/>
          </a:xfrm>
        </p:spPr>
        <p:txBody>
          <a:bodyPr>
            <a:normAutofit/>
          </a:bodyPr>
          <a:lstStyle/>
          <a:p>
            <a:r>
              <a:rPr lang="fr-FR" sz="1800" dirty="0" smtClean="0"/>
              <a:t>Citation 1 :</a:t>
            </a:r>
            <a:endParaRPr lang="fr-FR" sz="1800" dirty="0"/>
          </a:p>
        </p:txBody>
      </p:sp>
      <p:sp>
        <p:nvSpPr>
          <p:cNvPr id="4" name="Espace réservé du contenu 2"/>
          <p:cNvSpPr txBox="1">
            <a:spLocks/>
          </p:cNvSpPr>
          <p:nvPr/>
        </p:nvSpPr>
        <p:spPr>
          <a:xfrm>
            <a:off x="615042" y="1458074"/>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Dans le recueil </a:t>
            </a:r>
            <a:r>
              <a:rPr lang="fr-FR" sz="1800" dirty="0"/>
              <a:t>L</a:t>
            </a:r>
            <a:r>
              <a:rPr lang="fr-FR" sz="1800" dirty="0" smtClean="0"/>
              <a:t>es Vrilles de la vigne </a:t>
            </a:r>
            <a:r>
              <a:rPr lang="fr-FR" sz="1800" i="1" dirty="0" smtClean="0"/>
              <a:t>relevez 5 citations qui vous plaisent, vous surprennent, vous intriguent, </a:t>
            </a:r>
            <a:br>
              <a:rPr lang="fr-FR" sz="1800" i="1" dirty="0" smtClean="0"/>
            </a:br>
            <a:r>
              <a:rPr lang="fr-FR" sz="1800" i="1" dirty="0" smtClean="0"/>
              <a:t>vous semblent caractéristiques de l’œuvre. </a:t>
            </a:r>
            <a:r>
              <a:rPr lang="fr-FR" sz="1800" i="1" dirty="0" smtClean="0"/>
              <a:t/>
            </a:r>
            <a:br>
              <a:rPr lang="fr-FR" sz="1800" i="1" dirty="0" smtClean="0"/>
            </a:br>
            <a:endParaRPr lang="fr-FR" sz="1800" i="1" dirty="0"/>
          </a:p>
        </p:txBody>
      </p:sp>
    </p:spTree>
    <p:extLst>
      <p:ext uri="{BB962C8B-B14F-4D97-AF65-F5344CB8AC3E}">
        <p14:creationId xmlns:p14="http://schemas.microsoft.com/office/powerpoint/2010/main" val="876678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III. </a:t>
            </a:r>
            <a:r>
              <a:rPr lang="fr-FR" i="1" dirty="0"/>
              <a:t>Sido </a:t>
            </a:r>
            <a:r>
              <a:rPr lang="fr-FR" dirty="0"/>
              <a:t>/ </a:t>
            </a:r>
            <a:r>
              <a:rPr lang="fr-FR" i="1" dirty="0"/>
              <a:t>Les Vrilles de la vigne</a:t>
            </a:r>
            <a:endParaRPr lang="fr-FR" dirty="0"/>
          </a:p>
        </p:txBody>
      </p:sp>
      <p:pic>
        <p:nvPicPr>
          <p:cNvPr id="8" name="Espace réservé pour une image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439" b="4439"/>
          <a:stretch>
            <a:fillRect/>
          </a:stretch>
        </p:blipFill>
        <p:spPr/>
      </p:pic>
      <p:sp>
        <p:nvSpPr>
          <p:cNvPr id="4" name="Espace réservé pour une image  3"/>
          <p:cNvSpPr>
            <a:spLocks noGrp="1"/>
          </p:cNvSpPr>
          <p:nvPr>
            <p:ph type="pic" sz="quarter" idx="11"/>
          </p:nvPr>
        </p:nvSpPr>
        <p:spPr/>
      </p:sp>
      <p:sp>
        <p:nvSpPr>
          <p:cNvPr id="5" name="Espace réservé du texte 4"/>
          <p:cNvSpPr>
            <a:spLocks noGrp="1"/>
          </p:cNvSpPr>
          <p:nvPr>
            <p:ph type="body" sz="quarter" idx="12"/>
          </p:nvPr>
        </p:nvSpPr>
        <p:spPr/>
        <p:txBody>
          <a:bodyPr>
            <a:normAutofit/>
          </a:bodyPr>
          <a:lstStyle/>
          <a:p>
            <a:pPr marL="0" indent="0" algn="just">
              <a:buNone/>
            </a:pPr>
            <a:r>
              <a:rPr lang="fr-FR" sz="1600" dirty="0"/>
              <a:t>« Violettes à courte tige, violettes blanches et violettes bleues, et violettes de coucou anémiques et larges, qui haussent sur de longues tiges leurs pâles corolles inodores… Violettes de février, fleuries sous la neige, déchiquetées, roussies de gel, laideronnes, pauvresses parfumées… Ô violettes de mon enfance ! » (« Le Dernier Feu », </a:t>
            </a:r>
            <a:r>
              <a:rPr lang="fr-FR" sz="1600" i="1" dirty="0"/>
              <a:t>Les Vrilles de la vigne</a:t>
            </a:r>
            <a:r>
              <a:rPr lang="fr-FR" sz="1600" dirty="0"/>
              <a:t>)</a:t>
            </a:r>
          </a:p>
          <a:p>
            <a:endParaRPr lang="fr-FR" sz="1600" dirty="0"/>
          </a:p>
        </p:txBody>
      </p:sp>
      <p:sp>
        <p:nvSpPr>
          <p:cNvPr id="6" name="Espace réservé du texte 5"/>
          <p:cNvSpPr>
            <a:spLocks noGrp="1"/>
          </p:cNvSpPr>
          <p:nvPr>
            <p:ph type="body" sz="quarter" idx="13"/>
          </p:nvPr>
        </p:nvSpPr>
        <p:spPr/>
        <p:txBody>
          <a:bodyPr/>
          <a:lstStyle/>
          <a:p>
            <a:endParaRPr lang="fr-FR"/>
          </a:p>
        </p:txBody>
      </p:sp>
      <p:sp>
        <p:nvSpPr>
          <p:cNvPr id="7" name="Espace réservé du contenu 2"/>
          <p:cNvSpPr txBox="1">
            <a:spLocks/>
          </p:cNvSpPr>
          <p:nvPr/>
        </p:nvSpPr>
        <p:spPr>
          <a:xfrm>
            <a:off x="609600" y="1654012"/>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Constituez un herbier : choisissez au moins 5 plantes (arbre / fleur / fruit) nommées dans les deux œuvres </a:t>
            </a:r>
            <a:br>
              <a:rPr lang="fr-FR" sz="1800" i="1" dirty="0" smtClean="0"/>
            </a:br>
            <a:r>
              <a:rPr lang="fr-FR" sz="1800" i="1" dirty="0" smtClean="0"/>
              <a:t>et prenez-les en photo OU dessinez-les OU cherchez une planche botanique ancienne</a:t>
            </a:r>
            <a:endParaRPr lang="fr-FR" sz="1800" i="1" dirty="0"/>
          </a:p>
        </p:txBody>
      </p:sp>
    </p:spTree>
    <p:extLst>
      <p:ext uri="{BB962C8B-B14F-4D97-AF65-F5344CB8AC3E}">
        <p14:creationId xmlns:p14="http://schemas.microsoft.com/office/powerpoint/2010/main" val="1735637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666272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233380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III. </a:t>
            </a:r>
            <a:r>
              <a:rPr lang="fr-FR" i="1" dirty="0"/>
              <a:t>Sido </a:t>
            </a:r>
            <a:r>
              <a:rPr lang="fr-FR" dirty="0"/>
              <a:t>/ </a:t>
            </a:r>
            <a:r>
              <a:rPr lang="fr-FR" i="1" dirty="0"/>
              <a:t>Les Vrilles de la vigne</a:t>
            </a:r>
            <a:endParaRPr lang="fr-FR" dirty="0"/>
          </a:p>
        </p:txBody>
      </p:sp>
      <p:sp>
        <p:nvSpPr>
          <p:cNvPr id="4" name="Espace réservé pour une image  3"/>
          <p:cNvSpPr>
            <a:spLocks noGrp="1"/>
          </p:cNvSpPr>
          <p:nvPr>
            <p:ph type="pic" sz="quarter" idx="11"/>
          </p:nvPr>
        </p:nvSpPr>
        <p:spPr/>
      </p:sp>
      <p:sp>
        <p:nvSpPr>
          <p:cNvPr id="5" name="Espace réservé du texte 4"/>
          <p:cNvSpPr>
            <a:spLocks noGrp="1"/>
          </p:cNvSpPr>
          <p:nvPr>
            <p:ph type="body" sz="quarter" idx="12"/>
          </p:nvPr>
        </p:nvSpPr>
        <p:spPr/>
        <p:txBody>
          <a:bodyPr>
            <a:normAutofit/>
          </a:bodyPr>
          <a:lstStyle/>
          <a:p>
            <a:pPr marL="0" indent="0" algn="just">
              <a:buNone/>
            </a:pPr>
            <a:r>
              <a:rPr lang="fr-FR" sz="1600" dirty="0" smtClean="0"/>
              <a:t>« La </a:t>
            </a:r>
            <a:r>
              <a:rPr lang="fr-FR" sz="1600" dirty="0"/>
              <a:t>première chauve-souris nage en zigzag dans l’air. Elle vole bas et </a:t>
            </a:r>
            <a:r>
              <a:rPr lang="fr-FR" sz="1600" dirty="0" err="1"/>
              <a:t>Nonoche</a:t>
            </a:r>
            <a:r>
              <a:rPr lang="fr-FR" sz="1600" dirty="0"/>
              <a:t> peut distinguer deux yeux de rat, le velours roux du ventre en figue… </a:t>
            </a:r>
            <a:r>
              <a:rPr lang="fr-FR" sz="1600" dirty="0" smtClean="0"/>
              <a:t>» (</a:t>
            </a:r>
            <a:r>
              <a:rPr lang="fr-FR" sz="1600" dirty="0"/>
              <a:t>« </a:t>
            </a:r>
            <a:r>
              <a:rPr lang="fr-FR" sz="1600" dirty="0" err="1"/>
              <a:t>Nonoche</a:t>
            </a:r>
            <a:r>
              <a:rPr lang="fr-FR" sz="1600" dirty="0"/>
              <a:t> </a:t>
            </a:r>
            <a:r>
              <a:rPr lang="fr-FR" sz="1600" dirty="0" smtClean="0"/>
              <a:t>», </a:t>
            </a:r>
            <a:r>
              <a:rPr lang="fr-FR" sz="1600" i="1" dirty="0" smtClean="0"/>
              <a:t>Les </a:t>
            </a:r>
            <a:r>
              <a:rPr lang="fr-FR" sz="1600" i="1" dirty="0"/>
              <a:t>Vrilles de la </a:t>
            </a:r>
            <a:r>
              <a:rPr lang="fr-FR" sz="1600" i="1" dirty="0" smtClean="0"/>
              <a:t>vigne</a:t>
            </a:r>
            <a:r>
              <a:rPr lang="fr-FR" sz="1600" dirty="0"/>
              <a:t>)</a:t>
            </a:r>
          </a:p>
        </p:txBody>
      </p:sp>
      <p:sp>
        <p:nvSpPr>
          <p:cNvPr id="6" name="Espace réservé du texte 5"/>
          <p:cNvSpPr>
            <a:spLocks noGrp="1"/>
          </p:cNvSpPr>
          <p:nvPr>
            <p:ph type="body" sz="quarter" idx="13"/>
          </p:nvPr>
        </p:nvSpPr>
        <p:spPr/>
        <p:txBody>
          <a:bodyPr/>
          <a:lstStyle/>
          <a:p>
            <a:endParaRPr lang="fr-FR"/>
          </a:p>
        </p:txBody>
      </p:sp>
      <p:sp>
        <p:nvSpPr>
          <p:cNvPr id="7" name="Espace réservé du contenu 2"/>
          <p:cNvSpPr txBox="1">
            <a:spLocks/>
          </p:cNvSpPr>
          <p:nvPr/>
        </p:nvSpPr>
        <p:spPr>
          <a:xfrm>
            <a:off x="609600" y="1654012"/>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Choisissez au moins 5 animaux nommés dans les deux œuvres </a:t>
            </a:r>
            <a:br>
              <a:rPr lang="fr-FR" sz="1800" i="1" dirty="0" smtClean="0"/>
            </a:br>
            <a:r>
              <a:rPr lang="fr-FR" sz="1800" i="1" dirty="0" smtClean="0"/>
              <a:t>et prenez-les en photo OU dessinez-les OU cherchez une planche </a:t>
            </a:r>
            <a:r>
              <a:rPr lang="fr-FR" sz="1800" i="1" dirty="0" smtClean="0"/>
              <a:t>ancienne</a:t>
            </a:r>
            <a:endParaRPr lang="fr-FR" sz="1800" i="1" dirty="0"/>
          </a:p>
        </p:txBody>
      </p:sp>
      <p:pic>
        <p:nvPicPr>
          <p:cNvPr id="9" name="Espace réservé pour une image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9" b="2569"/>
          <a:stretch>
            <a:fillRect/>
          </a:stretch>
        </p:blipFill>
        <p:spPr/>
      </p:pic>
    </p:spTree>
    <p:extLst>
      <p:ext uri="{BB962C8B-B14F-4D97-AF65-F5344CB8AC3E}">
        <p14:creationId xmlns:p14="http://schemas.microsoft.com/office/powerpoint/2010/main" val="1325530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460658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12446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L’autrice</a:t>
            </a:r>
            <a:endParaRPr lang="fr-FR" dirty="0"/>
          </a:p>
        </p:txBody>
      </p:sp>
      <p:sp>
        <p:nvSpPr>
          <p:cNvPr id="3" name="Espace réservé du contenu 2"/>
          <p:cNvSpPr>
            <a:spLocks noGrp="1"/>
          </p:cNvSpPr>
          <p:nvPr>
            <p:ph idx="1"/>
          </p:nvPr>
        </p:nvSpPr>
        <p:spPr>
          <a:xfrm>
            <a:off x="609600" y="1828188"/>
            <a:ext cx="10961913" cy="480182"/>
          </a:xfrm>
        </p:spPr>
        <p:txBody>
          <a:bodyPr>
            <a:normAutofit/>
          </a:bodyPr>
          <a:lstStyle/>
          <a:p>
            <a:pPr marL="0" indent="0" algn="ctr">
              <a:buNone/>
            </a:pPr>
            <a:r>
              <a:rPr lang="fr-FR" sz="1800" i="1" dirty="0" smtClean="0"/>
              <a:t>Faites des recherches, puis présentez rapidement la vie de l’auteur (pas de copier-coller !)</a:t>
            </a:r>
            <a:endParaRPr lang="fr-FR" sz="1800" i="1" dirty="0"/>
          </a:p>
        </p:txBody>
      </p:sp>
      <p:sp>
        <p:nvSpPr>
          <p:cNvPr id="4" name="ZoneTexte 3"/>
          <p:cNvSpPr txBox="1"/>
          <p:nvPr/>
        </p:nvSpPr>
        <p:spPr>
          <a:xfrm>
            <a:off x="1170214" y="2316022"/>
            <a:ext cx="9840684" cy="369332"/>
          </a:xfrm>
          <a:prstGeom prst="rect">
            <a:avLst/>
          </a:prstGeom>
          <a:noFill/>
        </p:spPr>
        <p:txBody>
          <a:bodyPr wrap="square" rtlCol="0">
            <a:spAutoFit/>
          </a:bodyPr>
          <a:lstStyle/>
          <a:p>
            <a:r>
              <a:rPr lang="fr-FR" dirty="0" smtClean="0"/>
              <a:t>Biographie : </a:t>
            </a:r>
            <a:endParaRPr lang="fr-FR" dirty="0"/>
          </a:p>
        </p:txBody>
      </p:sp>
    </p:spTree>
    <p:extLst>
      <p:ext uri="{BB962C8B-B14F-4D97-AF65-F5344CB8AC3E}">
        <p14:creationId xmlns:p14="http://schemas.microsoft.com/office/powerpoint/2010/main" val="4241063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III. </a:t>
            </a:r>
            <a:r>
              <a:rPr lang="fr-FR" i="1" dirty="0" smtClean="0"/>
              <a:t>Sido </a:t>
            </a:r>
            <a:r>
              <a:rPr lang="fr-FR" dirty="0" smtClean="0"/>
              <a:t>/ </a:t>
            </a:r>
            <a:r>
              <a:rPr lang="fr-FR" i="1" dirty="0" smtClean="0"/>
              <a:t>Les Vrilles de la vigne</a:t>
            </a:r>
            <a:endParaRPr lang="fr-FR" dirty="0"/>
          </a:p>
        </p:txBody>
      </p:sp>
      <p:sp>
        <p:nvSpPr>
          <p:cNvPr id="3" name="Espace réservé du contenu 2"/>
          <p:cNvSpPr txBox="1">
            <a:spLocks/>
          </p:cNvSpPr>
          <p:nvPr/>
        </p:nvSpPr>
        <p:spPr>
          <a:xfrm>
            <a:off x="615043" y="2557526"/>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Complétez le mots-croisés page suivante</a:t>
            </a:r>
          </a:p>
          <a:p>
            <a:pPr marL="0" indent="0" algn="ctr">
              <a:buFont typeface="Arial"/>
              <a:buNone/>
            </a:pPr>
            <a:r>
              <a:rPr lang="fr-FR" sz="1800" i="1" dirty="0" smtClean="0"/>
              <a:t>Pour ce faire, il faut créer une « zone de texte » et bricoler la taille des caractères pour que les lettres rentrent bien dans les cases !</a:t>
            </a:r>
            <a:endParaRPr lang="fr-FR" sz="1800" i="1" dirty="0"/>
          </a:p>
        </p:txBody>
      </p:sp>
    </p:spTree>
    <p:extLst>
      <p:ext uri="{BB962C8B-B14F-4D97-AF65-F5344CB8AC3E}">
        <p14:creationId xmlns:p14="http://schemas.microsoft.com/office/powerpoint/2010/main" val="142347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t="3809" b="44445"/>
          <a:stretch/>
        </p:blipFill>
        <p:spPr>
          <a:xfrm>
            <a:off x="762827" y="620485"/>
            <a:ext cx="5439083" cy="5649685"/>
          </a:xfrm>
          <a:prstGeom prst="rect">
            <a:avLst/>
          </a:prstGeom>
        </p:spPr>
      </p:pic>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t="55238"/>
          <a:stretch/>
        </p:blipFill>
        <p:spPr>
          <a:xfrm>
            <a:off x="6187021" y="620485"/>
            <a:ext cx="5209494" cy="4680858"/>
          </a:xfrm>
          <a:prstGeom prst="rect">
            <a:avLst/>
          </a:prstGeom>
        </p:spPr>
      </p:pic>
      <p:sp>
        <p:nvSpPr>
          <p:cNvPr id="8" name="ZoneTexte 7"/>
          <p:cNvSpPr txBox="1"/>
          <p:nvPr/>
        </p:nvSpPr>
        <p:spPr>
          <a:xfrm>
            <a:off x="4626429" y="5301343"/>
            <a:ext cx="1152880" cy="369332"/>
          </a:xfrm>
          <a:prstGeom prst="rect">
            <a:avLst/>
          </a:prstGeom>
          <a:noFill/>
        </p:spPr>
        <p:txBody>
          <a:bodyPr wrap="none" rtlCol="0">
            <a:spAutoFit/>
          </a:bodyPr>
          <a:lstStyle/>
          <a:p>
            <a:r>
              <a:rPr lang="fr-FR" dirty="0" smtClean="0"/>
              <a:t>V  I E N S</a:t>
            </a:r>
            <a:endParaRPr lang="fr-FR" dirty="0"/>
          </a:p>
        </p:txBody>
      </p:sp>
    </p:spTree>
    <p:extLst>
      <p:ext uri="{BB962C8B-B14F-4D97-AF65-F5344CB8AC3E}">
        <p14:creationId xmlns:p14="http://schemas.microsoft.com/office/powerpoint/2010/main" val="321190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III. </a:t>
            </a:r>
            <a:r>
              <a:rPr lang="fr-FR" i="1" dirty="0" smtClean="0"/>
              <a:t>Sido</a:t>
            </a:r>
            <a:r>
              <a:rPr lang="fr-FR" dirty="0" smtClean="0"/>
              <a:t> / </a:t>
            </a:r>
            <a:r>
              <a:rPr lang="fr-FR" i="1" dirty="0" smtClean="0"/>
              <a:t>Les Vrilles de la vigne</a:t>
            </a:r>
            <a:endParaRPr lang="fr-FR" dirty="0"/>
          </a:p>
        </p:txBody>
      </p:sp>
      <p:sp>
        <p:nvSpPr>
          <p:cNvPr id="3" name="Espace réservé du contenu 2"/>
          <p:cNvSpPr>
            <a:spLocks noGrp="1"/>
          </p:cNvSpPr>
          <p:nvPr>
            <p:ph idx="1"/>
          </p:nvPr>
        </p:nvSpPr>
        <p:spPr>
          <a:xfrm>
            <a:off x="1295401" y="2525486"/>
            <a:ext cx="9601196" cy="3350382"/>
          </a:xfrm>
        </p:spPr>
        <p:txBody>
          <a:bodyPr>
            <a:normAutofit/>
          </a:bodyPr>
          <a:lstStyle/>
          <a:p>
            <a:endParaRPr lang="fr-FR" sz="1800" dirty="0"/>
          </a:p>
        </p:txBody>
      </p:sp>
      <p:sp>
        <p:nvSpPr>
          <p:cNvPr id="4" name="Espace réservé du contenu 2"/>
          <p:cNvSpPr txBox="1">
            <a:spLocks/>
          </p:cNvSpPr>
          <p:nvPr/>
        </p:nvSpPr>
        <p:spPr>
          <a:xfrm>
            <a:off x="620485" y="1483529"/>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Ecrivez votre avis personnel sur les deux œuvres, en détaillant votre réflexion, en parlant par exemple de la personnalité de la narratrice, des thèmes, des personnages évoqués, des anecdotes racontés, de l’intérêt de raconter sa vie / lire une autobiographie, le rapport à l’enfance et à la nature, etc.</a:t>
            </a:r>
            <a:endParaRPr lang="fr-FR" sz="1800" i="1" dirty="0"/>
          </a:p>
        </p:txBody>
      </p:sp>
    </p:spTree>
    <p:extLst>
      <p:ext uri="{BB962C8B-B14F-4D97-AF65-F5344CB8AC3E}">
        <p14:creationId xmlns:p14="http://schemas.microsoft.com/office/powerpoint/2010/main" val="30612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III. </a:t>
            </a:r>
            <a:r>
              <a:rPr lang="fr-FR" i="1" dirty="0" smtClean="0"/>
              <a:t>Sido </a:t>
            </a:r>
            <a:r>
              <a:rPr lang="fr-FR" dirty="0" smtClean="0"/>
              <a:t>/ </a:t>
            </a:r>
            <a:r>
              <a:rPr lang="fr-FR" i="1" dirty="0" smtClean="0"/>
              <a:t>Les Vrilles de la vigne</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contenu 2"/>
          <p:cNvSpPr txBox="1">
            <a:spLocks/>
          </p:cNvSpPr>
          <p:nvPr/>
        </p:nvSpPr>
        <p:spPr>
          <a:xfrm>
            <a:off x="620485" y="1483529"/>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Cherchez un tableau qui pourrait être choisi pour illustrer la couverture du livre et justifiez votre choix.</a:t>
            </a:r>
            <a:r>
              <a:rPr lang="fr-FR" sz="1800" i="1" dirty="0"/>
              <a:t/>
            </a:r>
            <a:br>
              <a:rPr lang="fr-FR" sz="1800" i="1" dirty="0"/>
            </a:br>
            <a:r>
              <a:rPr lang="fr-FR" sz="1800" i="1" dirty="0" smtClean="0"/>
              <a:t>Pensez à indiquer le nom du peintre, le titre du tableau et la date de création.</a:t>
            </a:r>
            <a:endParaRPr lang="fr-FR" sz="1800" i="1" dirty="0" smtClean="0"/>
          </a:p>
        </p:txBody>
      </p:sp>
    </p:spTree>
    <p:extLst>
      <p:ext uri="{BB962C8B-B14F-4D97-AF65-F5344CB8AC3E}">
        <p14:creationId xmlns:p14="http://schemas.microsoft.com/office/powerpoint/2010/main" val="229312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1011237" y="2463801"/>
            <a:ext cx="2308905" cy="3345328"/>
          </a:xfrm>
        </p:spPr>
      </p:sp>
      <p:sp>
        <p:nvSpPr>
          <p:cNvPr id="4" name="Espace réservé pour une image  3"/>
          <p:cNvSpPr>
            <a:spLocks noGrp="1"/>
          </p:cNvSpPr>
          <p:nvPr>
            <p:ph type="pic" sz="quarter" idx="11"/>
          </p:nvPr>
        </p:nvSpPr>
        <p:spPr/>
      </p:sp>
      <p:sp>
        <p:nvSpPr>
          <p:cNvPr id="5" name="Espace réservé pour une image  4"/>
          <p:cNvSpPr>
            <a:spLocks noGrp="1"/>
          </p:cNvSpPr>
          <p:nvPr>
            <p:ph type="pic" sz="quarter" idx="12"/>
          </p:nvPr>
        </p:nvSpPr>
        <p:spPr/>
      </p:sp>
      <p:sp>
        <p:nvSpPr>
          <p:cNvPr id="10" name="Titre 1"/>
          <p:cNvSpPr txBox="1">
            <a:spLocks/>
          </p:cNvSpPr>
          <p:nvPr/>
        </p:nvSpPr>
        <p:spPr>
          <a:xfrm>
            <a:off x="1295402" y="524930"/>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Galerie</a:t>
            </a:r>
            <a:r>
              <a:rPr lang="fr-FR" dirty="0" smtClean="0"/>
              <a:t> de portraits</a:t>
            </a:r>
            <a:endParaRPr lang="fr-FR" dirty="0"/>
          </a:p>
        </p:txBody>
      </p:sp>
      <p:sp>
        <p:nvSpPr>
          <p:cNvPr id="11" name="Espace réservé du contenu 2"/>
          <p:cNvSpPr txBox="1">
            <a:spLocks/>
          </p:cNvSpPr>
          <p:nvPr/>
        </p:nvSpPr>
        <p:spPr>
          <a:xfrm>
            <a:off x="609600" y="1588102"/>
            <a:ext cx="10972800" cy="447525"/>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fr-FR" sz="1800" i="1" dirty="0" smtClean="0"/>
              <a:t>Collez des portraits de Colette, à différents âges, et représentant les différents métiers qu’elle a exercés.</a:t>
            </a:r>
            <a:endParaRPr lang="fr-FR" sz="1800" i="1" dirty="0"/>
          </a:p>
        </p:txBody>
      </p:sp>
    </p:spTree>
    <p:extLst>
      <p:ext uri="{BB962C8B-B14F-4D97-AF65-F5344CB8AC3E}">
        <p14:creationId xmlns:p14="http://schemas.microsoft.com/office/powerpoint/2010/main" val="855261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pour une image  3"/>
          <p:cNvSpPr>
            <a:spLocks noGrp="1"/>
          </p:cNvSpPr>
          <p:nvPr>
            <p:ph type="pic" sz="quarter" idx="12"/>
          </p:nvPr>
        </p:nvSpPr>
        <p:spPr/>
      </p:sp>
      <p:sp>
        <p:nvSpPr>
          <p:cNvPr id="5" name="Espace réservé pour une image  4"/>
          <p:cNvSpPr>
            <a:spLocks noGrp="1"/>
          </p:cNvSpPr>
          <p:nvPr>
            <p:ph type="pic" sz="quarter" idx="13"/>
          </p:nvPr>
        </p:nvSpPr>
        <p:spPr/>
      </p:sp>
      <p:sp>
        <p:nvSpPr>
          <p:cNvPr id="6" name="Espace réservé pour une image  5"/>
          <p:cNvSpPr>
            <a:spLocks noGrp="1"/>
          </p:cNvSpPr>
          <p:nvPr>
            <p:ph type="pic" sz="quarter" idx="14"/>
          </p:nvPr>
        </p:nvSpPr>
        <p:spPr/>
      </p:sp>
    </p:spTree>
    <p:extLst>
      <p:ext uri="{BB962C8B-B14F-4D97-AF65-F5344CB8AC3E}">
        <p14:creationId xmlns:p14="http://schemas.microsoft.com/office/powerpoint/2010/main" val="177418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 </a:t>
            </a:r>
            <a:r>
              <a:rPr lang="fr-FR" i="1" dirty="0" smtClean="0"/>
              <a:t>Sido</a:t>
            </a:r>
            <a:endParaRPr lang="fr-FR" i="1" dirty="0"/>
          </a:p>
        </p:txBody>
      </p:sp>
      <p:sp>
        <p:nvSpPr>
          <p:cNvPr id="3" name="Espace réservé du contenu 2"/>
          <p:cNvSpPr>
            <a:spLocks noGrp="1"/>
          </p:cNvSpPr>
          <p:nvPr>
            <p:ph idx="1"/>
          </p:nvPr>
        </p:nvSpPr>
        <p:spPr>
          <a:xfrm>
            <a:off x="609600" y="1806416"/>
            <a:ext cx="10961913" cy="480182"/>
          </a:xfrm>
        </p:spPr>
        <p:txBody>
          <a:bodyPr>
            <a:noAutofit/>
          </a:bodyPr>
          <a:lstStyle/>
          <a:p>
            <a:pPr marL="0" indent="0" algn="ctr">
              <a:buNone/>
            </a:pPr>
            <a:r>
              <a:rPr lang="fr-FR" sz="1800" i="1" dirty="0" smtClean="0"/>
              <a:t>Lisez la première œuvre, </a:t>
            </a:r>
            <a:r>
              <a:rPr lang="fr-FR" sz="1800" dirty="0" smtClean="0"/>
              <a:t>Sido</a:t>
            </a:r>
            <a:r>
              <a:rPr lang="fr-FR" sz="1800" i="1" dirty="0" smtClean="0"/>
              <a:t>, puis faites-en le résumé : celui-ci doit répondre aux questions : où, quand, qui, quoi, </a:t>
            </a:r>
            <a:br>
              <a:rPr lang="fr-FR" sz="1800" i="1" dirty="0" smtClean="0"/>
            </a:br>
            <a:r>
              <a:rPr lang="fr-FR" sz="1800" i="1" dirty="0" smtClean="0"/>
              <a:t>et récapituler rapidement les principales anecdotes (pas de copier-coller !)</a:t>
            </a:r>
            <a:endParaRPr lang="fr-FR" sz="1800" i="1" dirty="0"/>
          </a:p>
        </p:txBody>
      </p:sp>
      <p:sp>
        <p:nvSpPr>
          <p:cNvPr id="4" name="ZoneTexte 3"/>
          <p:cNvSpPr txBox="1"/>
          <p:nvPr/>
        </p:nvSpPr>
        <p:spPr>
          <a:xfrm>
            <a:off x="1164774" y="2675250"/>
            <a:ext cx="9840684" cy="369332"/>
          </a:xfrm>
          <a:prstGeom prst="rect">
            <a:avLst/>
          </a:prstGeom>
          <a:noFill/>
        </p:spPr>
        <p:txBody>
          <a:bodyPr wrap="square" rtlCol="0">
            <a:spAutoFit/>
          </a:bodyPr>
          <a:lstStyle/>
          <a:p>
            <a:r>
              <a:rPr lang="fr-FR" dirty="0" smtClean="0"/>
              <a:t>Résumé : </a:t>
            </a:r>
            <a:endParaRPr lang="fr-FR" dirty="0"/>
          </a:p>
        </p:txBody>
      </p:sp>
    </p:spTree>
    <p:extLst>
      <p:ext uri="{BB962C8B-B14F-4D97-AF65-F5344CB8AC3E}">
        <p14:creationId xmlns:p14="http://schemas.microsoft.com/office/powerpoint/2010/main" val="2427183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 </a:t>
            </a:r>
            <a:r>
              <a:rPr lang="fr-FR" i="1" dirty="0" smtClean="0"/>
              <a:t>Sido</a:t>
            </a:r>
            <a:endParaRPr lang="fr-FR" i="1" dirty="0"/>
          </a:p>
        </p:txBody>
      </p:sp>
      <p:sp>
        <p:nvSpPr>
          <p:cNvPr id="6" name="ZoneTexte 5"/>
          <p:cNvSpPr txBox="1"/>
          <p:nvPr/>
        </p:nvSpPr>
        <p:spPr>
          <a:xfrm>
            <a:off x="1415143" y="2982686"/>
            <a:ext cx="1091004" cy="369332"/>
          </a:xfrm>
          <a:prstGeom prst="rect">
            <a:avLst/>
          </a:prstGeom>
          <a:noFill/>
          <a:ln>
            <a:solidFill>
              <a:schemeClr val="tx1"/>
            </a:solidFill>
            <a:prstDash val="solid"/>
          </a:ln>
        </p:spPr>
        <p:txBody>
          <a:bodyPr wrap="none" rtlCol="0">
            <a:spAutoFit/>
          </a:bodyPr>
          <a:lstStyle/>
          <a:p>
            <a:r>
              <a:rPr lang="fr-FR" dirty="0" smtClean="0"/>
              <a:t>Fantasque</a:t>
            </a:r>
            <a:endParaRPr lang="fr-FR" dirty="0"/>
          </a:p>
        </p:txBody>
      </p:sp>
      <p:sp>
        <p:nvSpPr>
          <p:cNvPr id="7" name="ZoneTexte 6"/>
          <p:cNvSpPr txBox="1"/>
          <p:nvPr/>
        </p:nvSpPr>
        <p:spPr>
          <a:xfrm>
            <a:off x="5780314" y="3907971"/>
            <a:ext cx="184731" cy="369332"/>
          </a:xfrm>
          <a:prstGeom prst="rect">
            <a:avLst/>
          </a:prstGeom>
          <a:noFill/>
        </p:spPr>
        <p:txBody>
          <a:bodyPr wrap="none" rtlCol="0">
            <a:spAutoFit/>
          </a:bodyPr>
          <a:lstStyle/>
          <a:p>
            <a:endParaRPr lang="fr-FR" dirty="0"/>
          </a:p>
        </p:txBody>
      </p:sp>
      <p:sp>
        <p:nvSpPr>
          <p:cNvPr id="8" name="ZoneTexte 7"/>
          <p:cNvSpPr txBox="1"/>
          <p:nvPr/>
        </p:nvSpPr>
        <p:spPr>
          <a:xfrm>
            <a:off x="10203786" y="2871664"/>
            <a:ext cx="912429" cy="369332"/>
          </a:xfrm>
          <a:prstGeom prst="rect">
            <a:avLst/>
          </a:prstGeom>
          <a:noFill/>
          <a:ln>
            <a:solidFill>
              <a:schemeClr val="tx1"/>
            </a:solidFill>
            <a:prstDash val="solid"/>
          </a:ln>
        </p:spPr>
        <p:txBody>
          <a:bodyPr wrap="none" rtlCol="0">
            <a:spAutoFit/>
          </a:bodyPr>
          <a:lstStyle/>
          <a:p>
            <a:r>
              <a:rPr lang="fr-FR" dirty="0" smtClean="0"/>
              <a:t>Sensible</a:t>
            </a:r>
            <a:endParaRPr lang="fr-FR" dirty="0"/>
          </a:p>
        </p:txBody>
      </p:sp>
      <p:sp>
        <p:nvSpPr>
          <p:cNvPr id="9" name="ZoneTexte 8"/>
          <p:cNvSpPr txBox="1"/>
          <p:nvPr/>
        </p:nvSpPr>
        <p:spPr>
          <a:xfrm>
            <a:off x="3265715" y="2613354"/>
            <a:ext cx="987771" cy="369332"/>
          </a:xfrm>
          <a:prstGeom prst="rect">
            <a:avLst/>
          </a:prstGeom>
          <a:noFill/>
          <a:ln>
            <a:solidFill>
              <a:schemeClr val="tx1"/>
            </a:solidFill>
            <a:prstDash val="solid"/>
          </a:ln>
        </p:spPr>
        <p:txBody>
          <a:bodyPr wrap="none" rtlCol="0">
            <a:spAutoFit/>
          </a:bodyPr>
          <a:lstStyle/>
          <a:p>
            <a:r>
              <a:rPr lang="fr-FR" dirty="0" err="1" smtClean="0"/>
              <a:t>Asocial.e</a:t>
            </a:r>
            <a:endParaRPr lang="fr-FR" dirty="0"/>
          </a:p>
        </p:txBody>
      </p:sp>
      <p:sp>
        <p:nvSpPr>
          <p:cNvPr id="10" name="ZoneTexte 9"/>
          <p:cNvSpPr txBox="1"/>
          <p:nvPr/>
        </p:nvSpPr>
        <p:spPr>
          <a:xfrm>
            <a:off x="4887842" y="3442237"/>
            <a:ext cx="1122423" cy="369332"/>
          </a:xfrm>
          <a:prstGeom prst="rect">
            <a:avLst/>
          </a:prstGeom>
          <a:noFill/>
          <a:ln>
            <a:solidFill>
              <a:schemeClr val="tx1"/>
            </a:solidFill>
            <a:prstDash val="solid"/>
          </a:ln>
        </p:spPr>
        <p:txBody>
          <a:bodyPr wrap="none" rtlCol="0">
            <a:spAutoFit/>
          </a:bodyPr>
          <a:lstStyle/>
          <a:p>
            <a:r>
              <a:rPr lang="fr-FR" dirty="0" smtClean="0"/>
              <a:t>Curieux.se</a:t>
            </a:r>
            <a:endParaRPr lang="fr-FR" dirty="0"/>
          </a:p>
        </p:txBody>
      </p:sp>
      <p:sp>
        <p:nvSpPr>
          <p:cNvPr id="11" name="ZoneTexte 10"/>
          <p:cNvSpPr txBox="1"/>
          <p:nvPr/>
        </p:nvSpPr>
        <p:spPr>
          <a:xfrm>
            <a:off x="4957226" y="2919249"/>
            <a:ext cx="1287532" cy="369332"/>
          </a:xfrm>
          <a:prstGeom prst="rect">
            <a:avLst/>
          </a:prstGeom>
          <a:noFill/>
          <a:ln>
            <a:solidFill>
              <a:schemeClr val="tx1"/>
            </a:solidFill>
            <a:prstDash val="solid"/>
          </a:ln>
        </p:spPr>
        <p:txBody>
          <a:bodyPr wrap="none" rtlCol="0">
            <a:spAutoFit/>
          </a:bodyPr>
          <a:lstStyle/>
          <a:p>
            <a:r>
              <a:rPr lang="fr-FR" dirty="0" smtClean="0"/>
              <a:t>Empathique</a:t>
            </a:r>
            <a:endParaRPr lang="fr-FR" dirty="0"/>
          </a:p>
        </p:txBody>
      </p:sp>
      <p:sp>
        <p:nvSpPr>
          <p:cNvPr id="12" name="ZoneTexte 11"/>
          <p:cNvSpPr txBox="1"/>
          <p:nvPr/>
        </p:nvSpPr>
        <p:spPr>
          <a:xfrm>
            <a:off x="2102949" y="2514543"/>
            <a:ext cx="918841" cy="369332"/>
          </a:xfrm>
          <a:prstGeom prst="rect">
            <a:avLst/>
          </a:prstGeom>
          <a:noFill/>
          <a:ln>
            <a:solidFill>
              <a:schemeClr val="tx1"/>
            </a:solidFill>
            <a:prstDash val="solid"/>
          </a:ln>
        </p:spPr>
        <p:txBody>
          <a:bodyPr wrap="none" rtlCol="0">
            <a:spAutoFit/>
          </a:bodyPr>
          <a:lstStyle/>
          <a:p>
            <a:r>
              <a:rPr lang="fr-FR" dirty="0" err="1" smtClean="0"/>
              <a:t>Adroit.e</a:t>
            </a:r>
            <a:endParaRPr lang="fr-FR" dirty="0"/>
          </a:p>
        </p:txBody>
      </p:sp>
      <p:sp>
        <p:nvSpPr>
          <p:cNvPr id="13" name="ZoneTexte 12"/>
          <p:cNvSpPr txBox="1"/>
          <p:nvPr/>
        </p:nvSpPr>
        <p:spPr>
          <a:xfrm>
            <a:off x="2511141" y="4802522"/>
            <a:ext cx="1476686" cy="369332"/>
          </a:xfrm>
          <a:prstGeom prst="rect">
            <a:avLst/>
          </a:prstGeom>
          <a:noFill/>
          <a:ln>
            <a:solidFill>
              <a:schemeClr val="tx1"/>
            </a:solidFill>
            <a:prstDash val="solid"/>
          </a:ln>
        </p:spPr>
        <p:txBody>
          <a:bodyPr wrap="none" rtlCol="0">
            <a:spAutoFit/>
          </a:bodyPr>
          <a:lstStyle/>
          <a:p>
            <a:r>
              <a:rPr lang="fr-FR" dirty="0" err="1" smtClean="0"/>
              <a:t>Débrouillard.e</a:t>
            </a:r>
            <a:endParaRPr lang="fr-FR" dirty="0"/>
          </a:p>
        </p:txBody>
      </p:sp>
      <p:sp>
        <p:nvSpPr>
          <p:cNvPr id="14" name="ZoneTexte 13"/>
          <p:cNvSpPr txBox="1"/>
          <p:nvPr/>
        </p:nvSpPr>
        <p:spPr>
          <a:xfrm>
            <a:off x="4392754" y="4617856"/>
            <a:ext cx="906017" cy="369332"/>
          </a:xfrm>
          <a:prstGeom prst="rect">
            <a:avLst/>
          </a:prstGeom>
          <a:noFill/>
          <a:ln>
            <a:solidFill>
              <a:schemeClr val="tx1"/>
            </a:solidFill>
            <a:prstDash val="solid"/>
          </a:ln>
        </p:spPr>
        <p:txBody>
          <a:bodyPr wrap="none" rtlCol="0">
            <a:spAutoFit/>
          </a:bodyPr>
          <a:lstStyle/>
          <a:p>
            <a:r>
              <a:rPr lang="fr-FR" dirty="0" smtClean="0"/>
              <a:t>Solitaire</a:t>
            </a:r>
            <a:endParaRPr lang="fr-FR" dirty="0"/>
          </a:p>
        </p:txBody>
      </p:sp>
      <p:sp>
        <p:nvSpPr>
          <p:cNvPr id="15" name="ZoneTexte 14"/>
          <p:cNvSpPr txBox="1"/>
          <p:nvPr/>
        </p:nvSpPr>
        <p:spPr>
          <a:xfrm>
            <a:off x="8631450" y="4206179"/>
            <a:ext cx="1040285" cy="369332"/>
          </a:xfrm>
          <a:prstGeom prst="rect">
            <a:avLst/>
          </a:prstGeom>
          <a:noFill/>
          <a:ln>
            <a:solidFill>
              <a:schemeClr val="tx1"/>
            </a:solidFill>
            <a:prstDash val="solid"/>
          </a:ln>
        </p:spPr>
        <p:txBody>
          <a:bodyPr wrap="none" rtlCol="0">
            <a:spAutoFit/>
          </a:bodyPr>
          <a:lstStyle/>
          <a:p>
            <a:r>
              <a:rPr lang="fr-FR" dirty="0" smtClean="0"/>
              <a:t>Rêveur.se</a:t>
            </a:r>
            <a:endParaRPr lang="fr-FR" dirty="0"/>
          </a:p>
        </p:txBody>
      </p:sp>
      <p:sp>
        <p:nvSpPr>
          <p:cNvPr id="16" name="ZoneTexte 15"/>
          <p:cNvSpPr txBox="1"/>
          <p:nvPr/>
        </p:nvSpPr>
        <p:spPr>
          <a:xfrm>
            <a:off x="6290132" y="4027662"/>
            <a:ext cx="1063112" cy="369332"/>
          </a:xfrm>
          <a:prstGeom prst="rect">
            <a:avLst/>
          </a:prstGeom>
          <a:noFill/>
          <a:ln>
            <a:solidFill>
              <a:schemeClr val="tx1"/>
            </a:solidFill>
            <a:prstDash val="solid"/>
          </a:ln>
        </p:spPr>
        <p:txBody>
          <a:bodyPr wrap="none" rtlCol="0">
            <a:spAutoFit/>
          </a:bodyPr>
          <a:lstStyle/>
          <a:p>
            <a:r>
              <a:rPr lang="fr-FR" dirty="0" err="1" smtClean="0"/>
              <a:t>Original.e</a:t>
            </a:r>
            <a:endParaRPr lang="fr-FR" dirty="0"/>
          </a:p>
        </p:txBody>
      </p:sp>
      <p:sp>
        <p:nvSpPr>
          <p:cNvPr id="17" name="ZoneTexte 16"/>
          <p:cNvSpPr txBox="1"/>
          <p:nvPr/>
        </p:nvSpPr>
        <p:spPr>
          <a:xfrm>
            <a:off x="7445142" y="2909115"/>
            <a:ext cx="659155" cy="369332"/>
          </a:xfrm>
          <a:prstGeom prst="rect">
            <a:avLst/>
          </a:prstGeom>
          <a:noFill/>
          <a:ln>
            <a:solidFill>
              <a:schemeClr val="tx1"/>
            </a:solidFill>
            <a:prstDash val="solid"/>
          </a:ln>
        </p:spPr>
        <p:txBody>
          <a:bodyPr wrap="none" rtlCol="0">
            <a:spAutoFit/>
          </a:bodyPr>
          <a:lstStyle/>
          <a:p>
            <a:r>
              <a:rPr lang="fr-FR" dirty="0" smtClean="0"/>
              <a:t>Libre</a:t>
            </a:r>
            <a:endParaRPr lang="fr-FR" dirty="0"/>
          </a:p>
        </p:txBody>
      </p:sp>
      <p:sp>
        <p:nvSpPr>
          <p:cNvPr id="18" name="ZoneTexte 17"/>
          <p:cNvSpPr txBox="1"/>
          <p:nvPr/>
        </p:nvSpPr>
        <p:spPr>
          <a:xfrm>
            <a:off x="5545054" y="5281581"/>
            <a:ext cx="1352806" cy="369332"/>
          </a:xfrm>
          <a:prstGeom prst="rect">
            <a:avLst/>
          </a:prstGeom>
          <a:noFill/>
          <a:ln>
            <a:solidFill>
              <a:schemeClr val="tx1"/>
            </a:solidFill>
            <a:prstDash val="solid"/>
          </a:ln>
        </p:spPr>
        <p:txBody>
          <a:bodyPr wrap="none" rtlCol="0">
            <a:spAutoFit/>
          </a:bodyPr>
          <a:lstStyle/>
          <a:p>
            <a:r>
              <a:rPr lang="fr-FR" dirty="0" smtClean="0"/>
              <a:t>Travailleur.se</a:t>
            </a:r>
            <a:endParaRPr lang="fr-FR" dirty="0"/>
          </a:p>
        </p:txBody>
      </p:sp>
      <p:sp>
        <p:nvSpPr>
          <p:cNvPr id="19" name="ZoneTexte 18"/>
          <p:cNvSpPr txBox="1"/>
          <p:nvPr/>
        </p:nvSpPr>
        <p:spPr>
          <a:xfrm>
            <a:off x="9111996" y="2448361"/>
            <a:ext cx="1011495" cy="369332"/>
          </a:xfrm>
          <a:prstGeom prst="rect">
            <a:avLst/>
          </a:prstGeom>
          <a:noFill/>
          <a:ln>
            <a:solidFill>
              <a:schemeClr val="tx1"/>
            </a:solidFill>
            <a:prstDash val="solid"/>
          </a:ln>
        </p:spPr>
        <p:txBody>
          <a:bodyPr wrap="none" rtlCol="0">
            <a:spAutoFit/>
          </a:bodyPr>
          <a:lstStyle/>
          <a:p>
            <a:r>
              <a:rPr lang="fr-FR" dirty="0" smtClean="0"/>
              <a:t>Joyeux.se</a:t>
            </a:r>
            <a:endParaRPr lang="fr-FR" dirty="0"/>
          </a:p>
        </p:txBody>
      </p:sp>
      <p:sp>
        <p:nvSpPr>
          <p:cNvPr id="20" name="ZoneTexte 19"/>
          <p:cNvSpPr txBox="1"/>
          <p:nvPr/>
        </p:nvSpPr>
        <p:spPr>
          <a:xfrm>
            <a:off x="6441822" y="3538639"/>
            <a:ext cx="1233030" cy="369332"/>
          </a:xfrm>
          <a:prstGeom prst="rect">
            <a:avLst/>
          </a:prstGeom>
          <a:noFill/>
          <a:ln>
            <a:solidFill>
              <a:schemeClr val="tx1"/>
            </a:solidFill>
            <a:prstDash val="solid"/>
          </a:ln>
        </p:spPr>
        <p:txBody>
          <a:bodyPr wrap="none" rtlCol="0">
            <a:spAutoFit/>
          </a:bodyPr>
          <a:lstStyle/>
          <a:p>
            <a:r>
              <a:rPr lang="fr-FR" dirty="0" smtClean="0"/>
              <a:t>Soigneux.se</a:t>
            </a:r>
            <a:endParaRPr lang="fr-FR" dirty="0"/>
          </a:p>
        </p:txBody>
      </p:sp>
      <p:sp>
        <p:nvSpPr>
          <p:cNvPr id="21" name="ZoneTexte 20"/>
          <p:cNvSpPr txBox="1"/>
          <p:nvPr/>
        </p:nvSpPr>
        <p:spPr>
          <a:xfrm>
            <a:off x="7558795" y="5173917"/>
            <a:ext cx="1124026" cy="369332"/>
          </a:xfrm>
          <a:prstGeom prst="rect">
            <a:avLst/>
          </a:prstGeom>
          <a:noFill/>
          <a:ln>
            <a:solidFill>
              <a:schemeClr val="tx1"/>
            </a:solidFill>
            <a:prstDash val="solid"/>
          </a:ln>
        </p:spPr>
        <p:txBody>
          <a:bodyPr wrap="none" rtlCol="0">
            <a:spAutoFit/>
          </a:bodyPr>
          <a:lstStyle/>
          <a:p>
            <a:r>
              <a:rPr lang="fr-FR" dirty="0" err="1" smtClean="0"/>
              <a:t>Enfantin.e</a:t>
            </a:r>
            <a:endParaRPr lang="fr-FR" dirty="0"/>
          </a:p>
        </p:txBody>
      </p:sp>
      <p:sp>
        <p:nvSpPr>
          <p:cNvPr id="22" name="ZoneTexte 21"/>
          <p:cNvSpPr txBox="1"/>
          <p:nvPr/>
        </p:nvSpPr>
        <p:spPr>
          <a:xfrm>
            <a:off x="8566494" y="3371811"/>
            <a:ext cx="984565" cy="369332"/>
          </a:xfrm>
          <a:prstGeom prst="rect">
            <a:avLst/>
          </a:prstGeom>
          <a:noFill/>
          <a:ln>
            <a:solidFill>
              <a:schemeClr val="tx1"/>
            </a:solidFill>
            <a:prstDash val="solid"/>
          </a:ln>
        </p:spPr>
        <p:txBody>
          <a:bodyPr wrap="none" rtlCol="0">
            <a:spAutoFit/>
          </a:bodyPr>
          <a:lstStyle/>
          <a:p>
            <a:r>
              <a:rPr lang="fr-FR" dirty="0" err="1" smtClean="0"/>
              <a:t>Discret.e</a:t>
            </a:r>
            <a:endParaRPr lang="fr-FR" dirty="0"/>
          </a:p>
        </p:txBody>
      </p:sp>
      <p:sp>
        <p:nvSpPr>
          <p:cNvPr id="23" name="ZoneTexte 22"/>
          <p:cNvSpPr txBox="1"/>
          <p:nvPr/>
        </p:nvSpPr>
        <p:spPr>
          <a:xfrm>
            <a:off x="9514350" y="5109852"/>
            <a:ext cx="1297150" cy="369332"/>
          </a:xfrm>
          <a:prstGeom prst="rect">
            <a:avLst/>
          </a:prstGeom>
          <a:noFill/>
          <a:ln>
            <a:solidFill>
              <a:schemeClr val="tx1"/>
            </a:solidFill>
            <a:prstDash val="solid"/>
          </a:ln>
        </p:spPr>
        <p:txBody>
          <a:bodyPr wrap="none" rtlCol="0">
            <a:spAutoFit/>
          </a:bodyPr>
          <a:lstStyle/>
          <a:p>
            <a:r>
              <a:rPr lang="fr-FR" dirty="0" smtClean="0"/>
              <a:t>Généreux.se</a:t>
            </a:r>
            <a:endParaRPr lang="fr-FR" dirty="0"/>
          </a:p>
        </p:txBody>
      </p:sp>
      <p:sp>
        <p:nvSpPr>
          <p:cNvPr id="24" name="ZoneTexte 23"/>
          <p:cNvSpPr txBox="1"/>
          <p:nvPr/>
        </p:nvSpPr>
        <p:spPr>
          <a:xfrm>
            <a:off x="9944721" y="3893277"/>
            <a:ext cx="920445" cy="369332"/>
          </a:xfrm>
          <a:prstGeom prst="rect">
            <a:avLst/>
          </a:prstGeom>
          <a:noFill/>
          <a:ln>
            <a:solidFill>
              <a:schemeClr val="tx1"/>
            </a:solidFill>
            <a:prstDash val="solid"/>
          </a:ln>
        </p:spPr>
        <p:txBody>
          <a:bodyPr wrap="none" rtlCol="0">
            <a:spAutoFit/>
          </a:bodyPr>
          <a:lstStyle/>
          <a:p>
            <a:r>
              <a:rPr lang="fr-FR" dirty="0" smtClean="0"/>
              <a:t>Efficace</a:t>
            </a:r>
            <a:endParaRPr lang="fr-FR" dirty="0"/>
          </a:p>
        </p:txBody>
      </p:sp>
      <p:sp>
        <p:nvSpPr>
          <p:cNvPr id="25" name="ZoneTexte 24"/>
          <p:cNvSpPr txBox="1"/>
          <p:nvPr/>
        </p:nvSpPr>
        <p:spPr>
          <a:xfrm>
            <a:off x="6397272" y="2738838"/>
            <a:ext cx="922047" cy="369332"/>
          </a:xfrm>
          <a:prstGeom prst="rect">
            <a:avLst/>
          </a:prstGeom>
          <a:noFill/>
          <a:ln>
            <a:solidFill>
              <a:schemeClr val="tx1"/>
            </a:solidFill>
            <a:prstDash val="solid"/>
          </a:ln>
        </p:spPr>
        <p:txBody>
          <a:bodyPr wrap="none" rtlCol="0">
            <a:spAutoFit/>
          </a:bodyPr>
          <a:lstStyle/>
          <a:p>
            <a:r>
              <a:rPr lang="fr-FR" dirty="0" smtClean="0"/>
              <a:t>Sociable</a:t>
            </a:r>
            <a:endParaRPr lang="fr-FR" dirty="0"/>
          </a:p>
        </p:txBody>
      </p:sp>
      <p:sp>
        <p:nvSpPr>
          <p:cNvPr id="26" name="ZoneTexte 25"/>
          <p:cNvSpPr txBox="1"/>
          <p:nvPr/>
        </p:nvSpPr>
        <p:spPr>
          <a:xfrm>
            <a:off x="3055988" y="4128206"/>
            <a:ext cx="1039836" cy="369332"/>
          </a:xfrm>
          <a:prstGeom prst="rect">
            <a:avLst/>
          </a:prstGeom>
          <a:noFill/>
          <a:ln>
            <a:solidFill>
              <a:schemeClr val="tx1"/>
            </a:solidFill>
            <a:prstDash val="solid"/>
          </a:ln>
        </p:spPr>
        <p:txBody>
          <a:bodyPr wrap="none" rtlCol="0">
            <a:spAutoFit/>
          </a:bodyPr>
          <a:lstStyle/>
          <a:p>
            <a:r>
              <a:rPr lang="fr-FR" dirty="0" smtClean="0"/>
              <a:t>Créatif.ve</a:t>
            </a:r>
            <a:endParaRPr lang="fr-FR" dirty="0"/>
          </a:p>
        </p:txBody>
      </p:sp>
      <p:sp>
        <p:nvSpPr>
          <p:cNvPr id="27" name="ZoneTexte 26"/>
          <p:cNvSpPr txBox="1"/>
          <p:nvPr/>
        </p:nvSpPr>
        <p:spPr>
          <a:xfrm>
            <a:off x="3211340" y="3167352"/>
            <a:ext cx="1305165" cy="369332"/>
          </a:xfrm>
          <a:prstGeom prst="rect">
            <a:avLst/>
          </a:prstGeom>
          <a:noFill/>
          <a:ln>
            <a:solidFill>
              <a:schemeClr val="tx1"/>
            </a:solidFill>
            <a:prstDash val="solid"/>
          </a:ln>
        </p:spPr>
        <p:txBody>
          <a:bodyPr wrap="none" rtlCol="0">
            <a:spAutoFit/>
          </a:bodyPr>
          <a:lstStyle/>
          <a:p>
            <a:r>
              <a:rPr lang="fr-FR" dirty="0" smtClean="0"/>
              <a:t>Pragmatique</a:t>
            </a:r>
            <a:endParaRPr lang="fr-FR" dirty="0"/>
          </a:p>
        </p:txBody>
      </p:sp>
      <p:sp>
        <p:nvSpPr>
          <p:cNvPr id="28" name="ZoneTexte 27"/>
          <p:cNvSpPr txBox="1"/>
          <p:nvPr/>
        </p:nvSpPr>
        <p:spPr>
          <a:xfrm>
            <a:off x="2988251" y="5795063"/>
            <a:ext cx="950197" cy="369332"/>
          </a:xfrm>
          <a:prstGeom prst="rect">
            <a:avLst/>
          </a:prstGeom>
          <a:noFill/>
          <a:ln>
            <a:solidFill>
              <a:schemeClr val="tx1"/>
            </a:solidFill>
            <a:prstDash val="solid"/>
          </a:ln>
        </p:spPr>
        <p:txBody>
          <a:bodyPr wrap="none" rtlCol="0">
            <a:spAutoFit/>
          </a:bodyPr>
          <a:lstStyle/>
          <a:p>
            <a:r>
              <a:rPr lang="fr-FR" dirty="0" err="1" smtClean="0"/>
              <a:t>Patient.e</a:t>
            </a:r>
            <a:endParaRPr lang="fr-FR" dirty="0"/>
          </a:p>
        </p:txBody>
      </p:sp>
      <p:sp>
        <p:nvSpPr>
          <p:cNvPr id="29" name="ZoneTexte 28"/>
          <p:cNvSpPr txBox="1"/>
          <p:nvPr/>
        </p:nvSpPr>
        <p:spPr>
          <a:xfrm>
            <a:off x="4014844" y="5549812"/>
            <a:ext cx="1091004" cy="369332"/>
          </a:xfrm>
          <a:prstGeom prst="rect">
            <a:avLst/>
          </a:prstGeom>
          <a:noFill/>
          <a:ln>
            <a:solidFill>
              <a:schemeClr val="tx1"/>
            </a:solidFill>
            <a:prstDash val="solid"/>
          </a:ln>
        </p:spPr>
        <p:txBody>
          <a:bodyPr wrap="none" rtlCol="0">
            <a:spAutoFit/>
          </a:bodyPr>
          <a:lstStyle/>
          <a:p>
            <a:r>
              <a:rPr lang="fr-FR" dirty="0" smtClean="0"/>
              <a:t>Fantasque</a:t>
            </a:r>
            <a:endParaRPr lang="fr-FR" dirty="0"/>
          </a:p>
        </p:txBody>
      </p:sp>
      <p:sp>
        <p:nvSpPr>
          <p:cNvPr id="30" name="ZoneTexte 29"/>
          <p:cNvSpPr txBox="1"/>
          <p:nvPr/>
        </p:nvSpPr>
        <p:spPr>
          <a:xfrm>
            <a:off x="6826630" y="5824387"/>
            <a:ext cx="819840" cy="369332"/>
          </a:xfrm>
          <a:prstGeom prst="rect">
            <a:avLst/>
          </a:prstGeom>
          <a:noFill/>
          <a:ln>
            <a:solidFill>
              <a:schemeClr val="tx1"/>
            </a:solidFill>
            <a:prstDash val="solid"/>
          </a:ln>
        </p:spPr>
        <p:txBody>
          <a:bodyPr wrap="none" rtlCol="0">
            <a:spAutoFit/>
          </a:bodyPr>
          <a:lstStyle/>
          <a:p>
            <a:r>
              <a:rPr lang="fr-FR" dirty="0" err="1" smtClean="0"/>
              <a:t>Loyal.e</a:t>
            </a:r>
            <a:endParaRPr lang="fr-FR" dirty="0"/>
          </a:p>
        </p:txBody>
      </p:sp>
      <p:sp>
        <p:nvSpPr>
          <p:cNvPr id="31" name="ZoneTexte 30"/>
          <p:cNvSpPr txBox="1"/>
          <p:nvPr/>
        </p:nvSpPr>
        <p:spPr>
          <a:xfrm>
            <a:off x="9696742" y="5683507"/>
            <a:ext cx="1138453" cy="369332"/>
          </a:xfrm>
          <a:prstGeom prst="rect">
            <a:avLst/>
          </a:prstGeom>
          <a:noFill/>
          <a:ln>
            <a:solidFill>
              <a:schemeClr val="tx1"/>
            </a:solidFill>
            <a:prstDash val="solid"/>
          </a:ln>
        </p:spPr>
        <p:txBody>
          <a:bodyPr wrap="none" rtlCol="0">
            <a:spAutoFit/>
          </a:bodyPr>
          <a:lstStyle/>
          <a:p>
            <a:r>
              <a:rPr lang="fr-FR" dirty="0" smtClean="0"/>
              <a:t>Diplomate</a:t>
            </a:r>
            <a:endParaRPr lang="fr-FR" dirty="0"/>
          </a:p>
        </p:txBody>
      </p:sp>
      <p:sp>
        <p:nvSpPr>
          <p:cNvPr id="32" name="ZoneTexte 31"/>
          <p:cNvSpPr txBox="1"/>
          <p:nvPr/>
        </p:nvSpPr>
        <p:spPr>
          <a:xfrm>
            <a:off x="6486221" y="2283210"/>
            <a:ext cx="1462260" cy="369332"/>
          </a:xfrm>
          <a:prstGeom prst="rect">
            <a:avLst/>
          </a:prstGeom>
          <a:noFill/>
          <a:ln>
            <a:solidFill>
              <a:schemeClr val="tx1"/>
            </a:solidFill>
            <a:prstDash val="solid"/>
          </a:ln>
        </p:spPr>
        <p:txBody>
          <a:bodyPr wrap="none" rtlCol="0">
            <a:spAutoFit/>
          </a:bodyPr>
          <a:lstStyle/>
          <a:p>
            <a:r>
              <a:rPr lang="fr-FR" dirty="0" smtClean="0"/>
              <a:t>Orgueilleux.se</a:t>
            </a:r>
            <a:endParaRPr lang="fr-FR" dirty="0"/>
          </a:p>
        </p:txBody>
      </p:sp>
      <p:sp>
        <p:nvSpPr>
          <p:cNvPr id="33" name="ZoneTexte 32"/>
          <p:cNvSpPr txBox="1"/>
          <p:nvPr/>
        </p:nvSpPr>
        <p:spPr>
          <a:xfrm>
            <a:off x="4014844" y="5032636"/>
            <a:ext cx="970137" cy="369332"/>
          </a:xfrm>
          <a:prstGeom prst="rect">
            <a:avLst/>
          </a:prstGeom>
          <a:noFill/>
          <a:ln>
            <a:solidFill>
              <a:schemeClr val="tx1"/>
            </a:solidFill>
            <a:prstDash val="solid"/>
          </a:ln>
        </p:spPr>
        <p:txBody>
          <a:bodyPr wrap="none" rtlCol="0">
            <a:spAutoFit/>
          </a:bodyPr>
          <a:lstStyle/>
          <a:p>
            <a:r>
              <a:rPr lang="fr-FR" dirty="0" smtClean="0"/>
              <a:t>Honnête</a:t>
            </a:r>
            <a:endParaRPr lang="fr-FR" dirty="0"/>
          </a:p>
        </p:txBody>
      </p:sp>
      <p:sp>
        <p:nvSpPr>
          <p:cNvPr id="34" name="ZoneTexte 33"/>
          <p:cNvSpPr txBox="1"/>
          <p:nvPr/>
        </p:nvSpPr>
        <p:spPr>
          <a:xfrm>
            <a:off x="10174947" y="4296357"/>
            <a:ext cx="1273105" cy="369332"/>
          </a:xfrm>
          <a:prstGeom prst="rect">
            <a:avLst/>
          </a:prstGeom>
          <a:noFill/>
          <a:ln>
            <a:solidFill>
              <a:schemeClr val="tx1"/>
            </a:solidFill>
            <a:prstDash val="solid"/>
          </a:ln>
        </p:spPr>
        <p:txBody>
          <a:bodyPr wrap="none" rtlCol="0">
            <a:spAutoFit/>
          </a:bodyPr>
          <a:lstStyle/>
          <a:p>
            <a:r>
              <a:rPr lang="fr-FR" dirty="0" smtClean="0"/>
              <a:t>Raisonnable</a:t>
            </a:r>
            <a:endParaRPr lang="fr-FR" dirty="0"/>
          </a:p>
        </p:txBody>
      </p:sp>
      <p:sp>
        <p:nvSpPr>
          <p:cNvPr id="35" name="ZoneTexte 34"/>
          <p:cNvSpPr txBox="1"/>
          <p:nvPr/>
        </p:nvSpPr>
        <p:spPr>
          <a:xfrm>
            <a:off x="834949" y="4663559"/>
            <a:ext cx="1358449" cy="369332"/>
          </a:xfrm>
          <a:prstGeom prst="rect">
            <a:avLst/>
          </a:prstGeom>
          <a:noFill/>
          <a:ln>
            <a:solidFill>
              <a:schemeClr val="tx1"/>
            </a:solidFill>
            <a:prstDash val="solid"/>
          </a:ln>
        </p:spPr>
        <p:txBody>
          <a:bodyPr wrap="none" rtlCol="0">
            <a:spAutoFit/>
          </a:bodyPr>
          <a:lstStyle/>
          <a:p>
            <a:r>
              <a:rPr lang="fr-FR" dirty="0" smtClean="0"/>
              <a:t>Audacieux.se</a:t>
            </a:r>
            <a:endParaRPr lang="fr-FR" dirty="0"/>
          </a:p>
        </p:txBody>
      </p:sp>
      <p:sp>
        <p:nvSpPr>
          <p:cNvPr id="36" name="ZoneTexte 35"/>
          <p:cNvSpPr txBox="1"/>
          <p:nvPr/>
        </p:nvSpPr>
        <p:spPr>
          <a:xfrm>
            <a:off x="7876766" y="5772323"/>
            <a:ext cx="1299330" cy="369332"/>
          </a:xfrm>
          <a:prstGeom prst="rect">
            <a:avLst/>
          </a:prstGeom>
          <a:noFill/>
          <a:ln>
            <a:solidFill>
              <a:schemeClr val="tx1"/>
            </a:solidFill>
            <a:prstDash val="solid"/>
          </a:ln>
        </p:spPr>
        <p:txBody>
          <a:bodyPr wrap="none" rtlCol="0">
            <a:spAutoFit/>
          </a:bodyPr>
          <a:lstStyle/>
          <a:p>
            <a:r>
              <a:rPr lang="fr-FR" dirty="0" err="1" smtClean="0"/>
              <a:t>Déterminé.e</a:t>
            </a:r>
            <a:endParaRPr lang="fr-FR" dirty="0"/>
          </a:p>
        </p:txBody>
      </p:sp>
      <p:sp>
        <p:nvSpPr>
          <p:cNvPr id="37" name="ZoneTexte 36"/>
          <p:cNvSpPr txBox="1"/>
          <p:nvPr/>
        </p:nvSpPr>
        <p:spPr>
          <a:xfrm>
            <a:off x="4689310" y="4128206"/>
            <a:ext cx="1467068" cy="369332"/>
          </a:xfrm>
          <a:prstGeom prst="rect">
            <a:avLst/>
          </a:prstGeom>
          <a:noFill/>
          <a:ln>
            <a:solidFill>
              <a:schemeClr val="tx1"/>
            </a:solidFill>
            <a:prstDash val="solid"/>
          </a:ln>
        </p:spPr>
        <p:txBody>
          <a:bodyPr wrap="none" rtlCol="0">
            <a:spAutoFit/>
          </a:bodyPr>
          <a:lstStyle/>
          <a:p>
            <a:r>
              <a:rPr lang="fr-FR" dirty="0" err="1" smtClean="0"/>
              <a:t>Indépendant.e</a:t>
            </a:r>
            <a:endParaRPr lang="fr-FR" dirty="0"/>
          </a:p>
        </p:txBody>
      </p:sp>
      <p:sp>
        <p:nvSpPr>
          <p:cNvPr id="38" name="ZoneTexte 37"/>
          <p:cNvSpPr txBox="1"/>
          <p:nvPr/>
        </p:nvSpPr>
        <p:spPr>
          <a:xfrm>
            <a:off x="2675358" y="5317260"/>
            <a:ext cx="1196161" cy="369332"/>
          </a:xfrm>
          <a:prstGeom prst="rect">
            <a:avLst/>
          </a:prstGeom>
          <a:noFill/>
          <a:ln>
            <a:solidFill>
              <a:schemeClr val="tx1"/>
            </a:solidFill>
            <a:prstDash val="solid"/>
          </a:ln>
        </p:spPr>
        <p:txBody>
          <a:bodyPr wrap="none" rtlCol="0">
            <a:spAutoFit/>
          </a:bodyPr>
          <a:lstStyle/>
          <a:p>
            <a:r>
              <a:rPr lang="fr-FR" dirty="0" err="1" smtClean="0"/>
              <a:t>Maladroit.e</a:t>
            </a:r>
            <a:endParaRPr lang="fr-FR" dirty="0"/>
          </a:p>
        </p:txBody>
      </p:sp>
      <p:sp>
        <p:nvSpPr>
          <p:cNvPr id="39" name="ZoneTexte 38"/>
          <p:cNvSpPr txBox="1"/>
          <p:nvPr/>
        </p:nvSpPr>
        <p:spPr>
          <a:xfrm>
            <a:off x="8451602" y="2893860"/>
            <a:ext cx="1350050" cy="369332"/>
          </a:xfrm>
          <a:prstGeom prst="rect">
            <a:avLst/>
          </a:prstGeom>
          <a:noFill/>
          <a:ln>
            <a:solidFill>
              <a:schemeClr val="tx1"/>
            </a:solidFill>
            <a:prstDash val="solid"/>
          </a:ln>
        </p:spPr>
        <p:txBody>
          <a:bodyPr wrap="none" rtlCol="0">
            <a:spAutoFit/>
          </a:bodyPr>
          <a:lstStyle/>
          <a:p>
            <a:r>
              <a:rPr lang="fr-FR" dirty="0" smtClean="0"/>
              <a:t>Enthousiaste</a:t>
            </a:r>
            <a:endParaRPr lang="fr-FR" dirty="0"/>
          </a:p>
        </p:txBody>
      </p:sp>
      <p:sp>
        <p:nvSpPr>
          <p:cNvPr id="40" name="ZoneTexte 39"/>
          <p:cNvSpPr txBox="1"/>
          <p:nvPr/>
        </p:nvSpPr>
        <p:spPr>
          <a:xfrm>
            <a:off x="4435669" y="2433399"/>
            <a:ext cx="917815" cy="369332"/>
          </a:xfrm>
          <a:prstGeom prst="rect">
            <a:avLst/>
          </a:prstGeom>
          <a:noFill/>
          <a:ln>
            <a:solidFill>
              <a:schemeClr val="tx1"/>
            </a:solidFill>
            <a:prstDash val="solid"/>
          </a:ln>
        </p:spPr>
        <p:txBody>
          <a:bodyPr wrap="none" rtlCol="0">
            <a:spAutoFit/>
          </a:bodyPr>
          <a:lstStyle/>
          <a:p>
            <a:r>
              <a:rPr lang="fr-FR" dirty="0" err="1" smtClean="0"/>
              <a:t>Savant.e</a:t>
            </a:r>
            <a:endParaRPr lang="fr-FR" dirty="0"/>
          </a:p>
        </p:txBody>
      </p:sp>
      <p:sp>
        <p:nvSpPr>
          <p:cNvPr id="41" name="ZoneTexte 40"/>
          <p:cNvSpPr txBox="1"/>
          <p:nvPr/>
        </p:nvSpPr>
        <p:spPr>
          <a:xfrm>
            <a:off x="7766266" y="3782426"/>
            <a:ext cx="769763" cy="369332"/>
          </a:xfrm>
          <a:prstGeom prst="rect">
            <a:avLst/>
          </a:prstGeom>
          <a:noFill/>
          <a:ln>
            <a:solidFill>
              <a:schemeClr val="tx1"/>
            </a:solidFill>
            <a:prstDash val="solid"/>
          </a:ln>
        </p:spPr>
        <p:txBody>
          <a:bodyPr wrap="none" rtlCol="0">
            <a:spAutoFit/>
          </a:bodyPr>
          <a:lstStyle/>
          <a:p>
            <a:r>
              <a:rPr lang="fr-FR" dirty="0" smtClean="0"/>
              <a:t>Sévère</a:t>
            </a:r>
            <a:endParaRPr lang="fr-FR" dirty="0"/>
          </a:p>
        </p:txBody>
      </p:sp>
      <p:sp>
        <p:nvSpPr>
          <p:cNvPr id="42" name="ZoneTexte 41"/>
          <p:cNvSpPr txBox="1"/>
          <p:nvPr/>
        </p:nvSpPr>
        <p:spPr>
          <a:xfrm>
            <a:off x="3085611" y="3606382"/>
            <a:ext cx="1273105" cy="369332"/>
          </a:xfrm>
          <a:prstGeom prst="rect">
            <a:avLst/>
          </a:prstGeom>
          <a:noFill/>
          <a:ln>
            <a:solidFill>
              <a:schemeClr val="tx1"/>
            </a:solidFill>
            <a:prstDash val="solid"/>
          </a:ln>
        </p:spPr>
        <p:txBody>
          <a:bodyPr wrap="none" rtlCol="0">
            <a:spAutoFit/>
          </a:bodyPr>
          <a:lstStyle/>
          <a:p>
            <a:r>
              <a:rPr lang="fr-FR" dirty="0" smtClean="0"/>
              <a:t>Raisonnable</a:t>
            </a:r>
            <a:endParaRPr lang="fr-FR" dirty="0"/>
          </a:p>
        </p:txBody>
      </p:sp>
      <p:sp>
        <p:nvSpPr>
          <p:cNvPr id="43" name="ZoneTexte 42"/>
          <p:cNvSpPr txBox="1"/>
          <p:nvPr/>
        </p:nvSpPr>
        <p:spPr>
          <a:xfrm>
            <a:off x="1745664" y="3564084"/>
            <a:ext cx="1059072" cy="369332"/>
          </a:xfrm>
          <a:prstGeom prst="rect">
            <a:avLst/>
          </a:prstGeom>
          <a:noFill/>
          <a:ln>
            <a:solidFill>
              <a:schemeClr val="tx1"/>
            </a:solidFill>
            <a:prstDash val="solid"/>
          </a:ln>
        </p:spPr>
        <p:txBody>
          <a:bodyPr wrap="none" rtlCol="0">
            <a:spAutoFit/>
          </a:bodyPr>
          <a:lstStyle/>
          <a:p>
            <a:r>
              <a:rPr lang="fr-FR" dirty="0" smtClean="0"/>
              <a:t>Intuitif.ve</a:t>
            </a:r>
            <a:endParaRPr lang="fr-FR" dirty="0"/>
          </a:p>
        </p:txBody>
      </p:sp>
      <p:sp>
        <p:nvSpPr>
          <p:cNvPr id="44" name="ZoneTexte 43"/>
          <p:cNvSpPr txBox="1"/>
          <p:nvPr/>
        </p:nvSpPr>
        <p:spPr>
          <a:xfrm>
            <a:off x="10882860" y="5399489"/>
            <a:ext cx="618118" cy="369332"/>
          </a:xfrm>
          <a:prstGeom prst="rect">
            <a:avLst/>
          </a:prstGeom>
          <a:noFill/>
          <a:ln>
            <a:solidFill>
              <a:schemeClr val="tx1"/>
            </a:solidFill>
            <a:prstDash val="solid"/>
          </a:ln>
        </p:spPr>
        <p:txBody>
          <a:bodyPr wrap="none" rtlCol="0">
            <a:spAutoFit/>
          </a:bodyPr>
          <a:lstStyle/>
          <a:p>
            <a:r>
              <a:rPr lang="fr-FR" dirty="0" smtClean="0"/>
              <a:t>Juste</a:t>
            </a:r>
            <a:endParaRPr lang="fr-FR" dirty="0"/>
          </a:p>
        </p:txBody>
      </p:sp>
      <p:sp>
        <p:nvSpPr>
          <p:cNvPr id="45" name="ZoneTexte 44"/>
          <p:cNvSpPr txBox="1"/>
          <p:nvPr/>
        </p:nvSpPr>
        <p:spPr>
          <a:xfrm>
            <a:off x="5726386" y="4706480"/>
            <a:ext cx="1390894" cy="369332"/>
          </a:xfrm>
          <a:prstGeom prst="rect">
            <a:avLst/>
          </a:prstGeom>
          <a:noFill/>
          <a:ln>
            <a:solidFill>
              <a:schemeClr val="tx1"/>
            </a:solidFill>
            <a:prstDash val="solid"/>
          </a:ln>
        </p:spPr>
        <p:txBody>
          <a:bodyPr wrap="none" rtlCol="0">
            <a:spAutoFit/>
          </a:bodyPr>
          <a:lstStyle/>
          <a:p>
            <a:r>
              <a:rPr lang="fr-FR" dirty="0" smtClean="0"/>
              <a:t>Coopératif.ve</a:t>
            </a:r>
            <a:endParaRPr lang="fr-FR" dirty="0"/>
          </a:p>
        </p:txBody>
      </p:sp>
      <p:sp>
        <p:nvSpPr>
          <p:cNvPr id="46" name="ZoneTexte 45"/>
          <p:cNvSpPr txBox="1"/>
          <p:nvPr/>
        </p:nvSpPr>
        <p:spPr>
          <a:xfrm>
            <a:off x="7674852" y="4655737"/>
            <a:ext cx="1818126" cy="369332"/>
          </a:xfrm>
          <a:prstGeom prst="rect">
            <a:avLst/>
          </a:prstGeom>
          <a:noFill/>
          <a:ln>
            <a:solidFill>
              <a:schemeClr val="tx1"/>
            </a:solidFill>
            <a:prstDash val="solid"/>
          </a:ln>
        </p:spPr>
        <p:txBody>
          <a:bodyPr wrap="none" rtlCol="0">
            <a:spAutoFit/>
          </a:bodyPr>
          <a:lstStyle/>
          <a:p>
            <a:r>
              <a:rPr lang="fr-FR" dirty="0" err="1" smtClean="0"/>
              <a:t>Ami.e</a:t>
            </a:r>
            <a:r>
              <a:rPr lang="fr-FR" dirty="0" smtClean="0"/>
              <a:t> de la nature</a:t>
            </a:r>
            <a:endParaRPr lang="fr-FR" dirty="0"/>
          </a:p>
        </p:txBody>
      </p:sp>
      <p:sp>
        <p:nvSpPr>
          <p:cNvPr id="47" name="ZoneTexte 46"/>
          <p:cNvSpPr txBox="1"/>
          <p:nvPr/>
        </p:nvSpPr>
        <p:spPr>
          <a:xfrm>
            <a:off x="1462311" y="5312677"/>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48" name="ZoneTexte 47"/>
          <p:cNvSpPr txBox="1"/>
          <p:nvPr/>
        </p:nvSpPr>
        <p:spPr>
          <a:xfrm>
            <a:off x="927840" y="2333604"/>
            <a:ext cx="905056" cy="369332"/>
          </a:xfrm>
          <a:prstGeom prst="rect">
            <a:avLst/>
          </a:prstGeom>
          <a:noFill/>
          <a:ln>
            <a:solidFill>
              <a:schemeClr val="tx1"/>
            </a:solidFill>
            <a:prstDash val="solid"/>
          </a:ln>
        </p:spPr>
        <p:txBody>
          <a:bodyPr wrap="none" rtlCol="0">
            <a:spAutoFit/>
          </a:bodyPr>
          <a:lstStyle/>
          <a:p>
            <a:r>
              <a:rPr lang="fr-FR" dirty="0" smtClean="0"/>
              <a:t>Sauvage</a:t>
            </a:r>
            <a:endParaRPr lang="fr-FR" dirty="0"/>
          </a:p>
        </p:txBody>
      </p:sp>
      <p:sp>
        <p:nvSpPr>
          <p:cNvPr id="49" name="ZoneTexte 48"/>
          <p:cNvSpPr txBox="1"/>
          <p:nvPr/>
        </p:nvSpPr>
        <p:spPr>
          <a:xfrm>
            <a:off x="5444864" y="2324018"/>
            <a:ext cx="912429" cy="369332"/>
          </a:xfrm>
          <a:prstGeom prst="rect">
            <a:avLst/>
          </a:prstGeom>
          <a:noFill/>
          <a:ln>
            <a:solidFill>
              <a:schemeClr val="tx1"/>
            </a:solidFill>
            <a:prstDash val="solid"/>
          </a:ln>
        </p:spPr>
        <p:txBody>
          <a:bodyPr wrap="none" rtlCol="0">
            <a:spAutoFit/>
          </a:bodyPr>
          <a:lstStyle/>
          <a:p>
            <a:r>
              <a:rPr lang="fr-FR" dirty="0" smtClean="0"/>
              <a:t>Sensible</a:t>
            </a:r>
            <a:endParaRPr lang="fr-FR" dirty="0"/>
          </a:p>
        </p:txBody>
      </p:sp>
      <p:sp>
        <p:nvSpPr>
          <p:cNvPr id="50" name="ZoneTexte 49"/>
          <p:cNvSpPr txBox="1"/>
          <p:nvPr/>
        </p:nvSpPr>
        <p:spPr>
          <a:xfrm>
            <a:off x="5192730" y="5774386"/>
            <a:ext cx="1523174" cy="369332"/>
          </a:xfrm>
          <a:prstGeom prst="rect">
            <a:avLst/>
          </a:prstGeom>
          <a:noFill/>
          <a:ln>
            <a:solidFill>
              <a:schemeClr val="tx1"/>
            </a:solidFill>
            <a:prstDash val="solid"/>
          </a:ln>
        </p:spPr>
        <p:txBody>
          <a:bodyPr wrap="none" rtlCol="0">
            <a:spAutoFit/>
          </a:bodyPr>
          <a:lstStyle/>
          <a:p>
            <a:r>
              <a:rPr lang="fr-FR" dirty="0" err="1" smtClean="0"/>
              <a:t>Désobéissant.e</a:t>
            </a:r>
            <a:endParaRPr lang="fr-FR" dirty="0"/>
          </a:p>
        </p:txBody>
      </p:sp>
      <p:sp>
        <p:nvSpPr>
          <p:cNvPr id="51" name="ZoneTexte 50"/>
          <p:cNvSpPr txBox="1"/>
          <p:nvPr/>
        </p:nvSpPr>
        <p:spPr>
          <a:xfrm>
            <a:off x="10193534" y="2230343"/>
            <a:ext cx="998991" cy="369332"/>
          </a:xfrm>
          <a:prstGeom prst="rect">
            <a:avLst/>
          </a:prstGeom>
          <a:noFill/>
          <a:ln>
            <a:solidFill>
              <a:schemeClr val="tx1"/>
            </a:solidFill>
            <a:prstDash val="solid"/>
          </a:ln>
        </p:spPr>
        <p:txBody>
          <a:bodyPr wrap="none" rtlCol="0">
            <a:spAutoFit/>
          </a:bodyPr>
          <a:lstStyle/>
          <a:p>
            <a:r>
              <a:rPr lang="fr-FR" dirty="0" err="1" smtClean="0"/>
              <a:t>Aimant.e</a:t>
            </a:r>
            <a:endParaRPr lang="fr-FR" dirty="0"/>
          </a:p>
        </p:txBody>
      </p:sp>
      <p:sp>
        <p:nvSpPr>
          <p:cNvPr id="52" name="ZoneTexte 51"/>
          <p:cNvSpPr txBox="1"/>
          <p:nvPr/>
        </p:nvSpPr>
        <p:spPr>
          <a:xfrm>
            <a:off x="3071330" y="2174324"/>
            <a:ext cx="1056700" cy="369332"/>
          </a:xfrm>
          <a:prstGeom prst="rect">
            <a:avLst/>
          </a:prstGeom>
          <a:noFill/>
          <a:ln>
            <a:solidFill>
              <a:schemeClr val="tx1"/>
            </a:solidFill>
            <a:prstDash val="solid"/>
          </a:ln>
        </p:spPr>
        <p:txBody>
          <a:bodyPr wrap="none" rtlCol="0">
            <a:spAutoFit/>
          </a:bodyPr>
          <a:lstStyle/>
          <a:p>
            <a:r>
              <a:rPr lang="fr-FR" dirty="0" err="1" smtClean="0"/>
              <a:t>Sensuel.le</a:t>
            </a:r>
            <a:endParaRPr lang="fr-FR" dirty="0"/>
          </a:p>
        </p:txBody>
      </p:sp>
      <p:sp>
        <p:nvSpPr>
          <p:cNvPr id="53" name="ZoneTexte 52"/>
          <p:cNvSpPr txBox="1"/>
          <p:nvPr/>
        </p:nvSpPr>
        <p:spPr>
          <a:xfrm>
            <a:off x="718765" y="3961986"/>
            <a:ext cx="1219501" cy="369332"/>
          </a:xfrm>
          <a:prstGeom prst="rect">
            <a:avLst/>
          </a:prstGeom>
          <a:noFill/>
          <a:ln>
            <a:solidFill>
              <a:schemeClr val="tx1"/>
            </a:solidFill>
            <a:prstDash val="solid"/>
          </a:ln>
        </p:spPr>
        <p:txBody>
          <a:bodyPr wrap="none" rtlCol="0">
            <a:spAutoFit/>
          </a:bodyPr>
          <a:lstStyle/>
          <a:p>
            <a:r>
              <a:rPr lang="fr-FR" dirty="0" err="1" smtClean="0"/>
              <a:t>Passionné.e</a:t>
            </a:r>
            <a:endParaRPr lang="fr-FR" dirty="0"/>
          </a:p>
        </p:txBody>
      </p:sp>
      <p:sp>
        <p:nvSpPr>
          <p:cNvPr id="54" name="ZoneTexte 53"/>
          <p:cNvSpPr txBox="1"/>
          <p:nvPr/>
        </p:nvSpPr>
        <p:spPr>
          <a:xfrm>
            <a:off x="9649337" y="3412511"/>
            <a:ext cx="1387175" cy="369332"/>
          </a:xfrm>
          <a:prstGeom prst="rect">
            <a:avLst/>
          </a:prstGeom>
          <a:noFill/>
          <a:ln>
            <a:solidFill>
              <a:schemeClr val="tx1"/>
            </a:solidFill>
            <a:prstDash val="solid"/>
          </a:ln>
        </p:spPr>
        <p:txBody>
          <a:bodyPr wrap="none" rtlCol="0">
            <a:spAutoFit/>
          </a:bodyPr>
          <a:lstStyle/>
          <a:p>
            <a:r>
              <a:rPr lang="fr-FR" dirty="0" smtClean="0"/>
              <a:t>Courageux.se</a:t>
            </a:r>
            <a:endParaRPr lang="fr-FR" dirty="0"/>
          </a:p>
        </p:txBody>
      </p:sp>
      <p:sp>
        <p:nvSpPr>
          <p:cNvPr id="55" name="ZoneTexte 54"/>
          <p:cNvSpPr txBox="1"/>
          <p:nvPr/>
        </p:nvSpPr>
        <p:spPr>
          <a:xfrm>
            <a:off x="8077409" y="2424076"/>
            <a:ext cx="887807" cy="369332"/>
          </a:xfrm>
          <a:prstGeom prst="rect">
            <a:avLst/>
          </a:prstGeom>
          <a:noFill/>
          <a:ln>
            <a:solidFill>
              <a:schemeClr val="tx1"/>
            </a:solidFill>
            <a:prstDash val="solid"/>
          </a:ln>
        </p:spPr>
        <p:txBody>
          <a:bodyPr wrap="none" rtlCol="0">
            <a:spAutoFit/>
          </a:bodyPr>
          <a:lstStyle/>
          <a:p>
            <a:r>
              <a:rPr lang="fr-FR" dirty="0" err="1" smtClean="0"/>
              <a:t>Brutal.e</a:t>
            </a:r>
            <a:endParaRPr lang="fr-FR" dirty="0"/>
          </a:p>
        </p:txBody>
      </p:sp>
      <p:sp>
        <p:nvSpPr>
          <p:cNvPr id="56" name="ZoneTexte 55"/>
          <p:cNvSpPr txBox="1"/>
          <p:nvPr/>
        </p:nvSpPr>
        <p:spPr>
          <a:xfrm>
            <a:off x="695176" y="5768821"/>
            <a:ext cx="1331390" cy="369332"/>
          </a:xfrm>
          <a:prstGeom prst="rect">
            <a:avLst/>
          </a:prstGeom>
          <a:noFill/>
          <a:ln>
            <a:solidFill>
              <a:schemeClr val="tx1"/>
            </a:solidFill>
            <a:prstDash val="solid"/>
          </a:ln>
        </p:spPr>
        <p:txBody>
          <a:bodyPr wrap="none" rtlCol="0">
            <a:spAutoFit/>
          </a:bodyPr>
          <a:lstStyle/>
          <a:p>
            <a:r>
              <a:rPr lang="fr-FR" dirty="0" err="1" smtClean="0"/>
              <a:t>Gourmand.e</a:t>
            </a:r>
            <a:endParaRPr lang="fr-FR" dirty="0"/>
          </a:p>
        </p:txBody>
      </p:sp>
      <p:sp>
        <p:nvSpPr>
          <p:cNvPr id="57" name="ZoneTexte 56"/>
          <p:cNvSpPr txBox="1"/>
          <p:nvPr/>
        </p:nvSpPr>
        <p:spPr>
          <a:xfrm>
            <a:off x="9649337" y="4686945"/>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58" name="ZoneTexte 57"/>
          <p:cNvSpPr txBox="1"/>
          <p:nvPr/>
        </p:nvSpPr>
        <p:spPr>
          <a:xfrm>
            <a:off x="2022288" y="4221124"/>
            <a:ext cx="917239" cy="369332"/>
          </a:xfrm>
          <a:prstGeom prst="rect">
            <a:avLst/>
          </a:prstGeom>
          <a:noFill/>
          <a:ln>
            <a:solidFill>
              <a:schemeClr val="tx1"/>
            </a:solidFill>
            <a:prstDash val="solid"/>
          </a:ln>
        </p:spPr>
        <p:txBody>
          <a:bodyPr wrap="none" rtlCol="0">
            <a:spAutoFit/>
          </a:bodyPr>
          <a:lstStyle/>
          <a:p>
            <a:r>
              <a:rPr lang="fr-FR" dirty="0" smtClean="0"/>
              <a:t>Humble</a:t>
            </a:r>
            <a:endParaRPr lang="fr-FR" dirty="0"/>
          </a:p>
        </p:txBody>
      </p:sp>
      <p:sp>
        <p:nvSpPr>
          <p:cNvPr id="60" name="ZoneTexte 59"/>
          <p:cNvSpPr txBox="1"/>
          <p:nvPr/>
        </p:nvSpPr>
        <p:spPr>
          <a:xfrm>
            <a:off x="1745664" y="1931428"/>
            <a:ext cx="967124" cy="369332"/>
          </a:xfrm>
          <a:prstGeom prst="rect">
            <a:avLst/>
          </a:prstGeom>
          <a:noFill/>
          <a:ln>
            <a:solidFill>
              <a:schemeClr val="tx1"/>
            </a:solidFill>
            <a:prstDash val="solid"/>
          </a:ln>
        </p:spPr>
        <p:txBody>
          <a:bodyPr wrap="none" rtlCol="0">
            <a:spAutoFit/>
          </a:bodyPr>
          <a:lstStyle/>
          <a:p>
            <a:r>
              <a:rPr lang="fr-FR" dirty="0" err="1" smtClean="0"/>
              <a:t>Cultivé.e</a:t>
            </a:r>
            <a:endParaRPr lang="fr-FR" dirty="0"/>
          </a:p>
        </p:txBody>
      </p:sp>
      <p:sp>
        <p:nvSpPr>
          <p:cNvPr id="61" name="ZoneTexte 60"/>
          <p:cNvSpPr txBox="1"/>
          <p:nvPr/>
        </p:nvSpPr>
        <p:spPr>
          <a:xfrm>
            <a:off x="4242064" y="1918911"/>
            <a:ext cx="1131207" cy="369332"/>
          </a:xfrm>
          <a:prstGeom prst="rect">
            <a:avLst/>
          </a:prstGeom>
          <a:noFill/>
          <a:ln>
            <a:solidFill>
              <a:schemeClr val="tx1"/>
            </a:solidFill>
            <a:prstDash val="solid"/>
          </a:ln>
        </p:spPr>
        <p:txBody>
          <a:bodyPr wrap="none" rtlCol="0">
            <a:spAutoFit/>
          </a:bodyPr>
          <a:lstStyle/>
          <a:p>
            <a:r>
              <a:rPr lang="fr-FR" dirty="0" smtClean="0"/>
              <a:t>Attentif.ve</a:t>
            </a:r>
            <a:endParaRPr lang="fr-FR" dirty="0"/>
          </a:p>
        </p:txBody>
      </p:sp>
      <p:sp>
        <p:nvSpPr>
          <p:cNvPr id="62" name="ZoneTexte 61"/>
          <p:cNvSpPr txBox="1"/>
          <p:nvPr/>
        </p:nvSpPr>
        <p:spPr>
          <a:xfrm>
            <a:off x="8271197" y="1940207"/>
            <a:ext cx="1376274" cy="369332"/>
          </a:xfrm>
          <a:prstGeom prst="rect">
            <a:avLst/>
          </a:prstGeom>
          <a:noFill/>
          <a:ln>
            <a:solidFill>
              <a:schemeClr val="tx1"/>
            </a:solidFill>
            <a:prstDash val="solid"/>
          </a:ln>
        </p:spPr>
        <p:txBody>
          <a:bodyPr wrap="none" rtlCol="0">
            <a:spAutoFit/>
          </a:bodyPr>
          <a:lstStyle/>
          <a:p>
            <a:r>
              <a:rPr lang="fr-FR" dirty="0" err="1" smtClean="0"/>
              <a:t>Bienveillant.e</a:t>
            </a:r>
            <a:endParaRPr lang="fr-FR" dirty="0"/>
          </a:p>
        </p:txBody>
      </p:sp>
      <p:sp>
        <p:nvSpPr>
          <p:cNvPr id="64" name="ZoneTexte 63"/>
          <p:cNvSpPr txBox="1"/>
          <p:nvPr/>
        </p:nvSpPr>
        <p:spPr>
          <a:xfrm>
            <a:off x="7402677" y="4234453"/>
            <a:ext cx="1050288" cy="369332"/>
          </a:xfrm>
          <a:prstGeom prst="rect">
            <a:avLst/>
          </a:prstGeom>
          <a:noFill/>
          <a:ln>
            <a:solidFill>
              <a:schemeClr val="tx1"/>
            </a:solidFill>
            <a:prstDash val="solid"/>
          </a:ln>
        </p:spPr>
        <p:txBody>
          <a:bodyPr wrap="none" rtlCol="0">
            <a:spAutoFit/>
          </a:bodyPr>
          <a:lstStyle/>
          <a:p>
            <a:r>
              <a:rPr lang="fr-FR" dirty="0" smtClean="0"/>
              <a:t>Colérique</a:t>
            </a:r>
            <a:endParaRPr lang="fr-FR" dirty="0"/>
          </a:p>
        </p:txBody>
      </p:sp>
      <p:sp>
        <p:nvSpPr>
          <p:cNvPr id="65" name="ZoneTexte 64"/>
          <p:cNvSpPr txBox="1"/>
          <p:nvPr/>
        </p:nvSpPr>
        <p:spPr>
          <a:xfrm>
            <a:off x="5545054" y="1839709"/>
            <a:ext cx="1375698" cy="369332"/>
          </a:xfrm>
          <a:prstGeom prst="rect">
            <a:avLst/>
          </a:prstGeom>
          <a:noFill/>
          <a:ln>
            <a:solidFill>
              <a:schemeClr val="tx1"/>
            </a:solidFill>
            <a:prstDash val="solid"/>
          </a:ln>
        </p:spPr>
        <p:txBody>
          <a:bodyPr wrap="none" rtlCol="0">
            <a:spAutoFit/>
          </a:bodyPr>
          <a:lstStyle/>
          <a:p>
            <a:r>
              <a:rPr lang="fr-FR" dirty="0" smtClean="0"/>
              <a:t>Amoureux.se</a:t>
            </a:r>
            <a:endParaRPr lang="fr-FR" dirty="0"/>
          </a:p>
        </p:txBody>
      </p:sp>
    </p:spTree>
    <p:extLst>
      <p:ext uri="{BB962C8B-B14F-4D97-AF65-F5344CB8AC3E}">
        <p14:creationId xmlns:p14="http://schemas.microsoft.com/office/powerpoint/2010/main" val="60373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20486" y="706960"/>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Associez chaque personnage de </a:t>
            </a:r>
            <a:r>
              <a:rPr lang="fr-FR" sz="1800" dirty="0" smtClean="0"/>
              <a:t>Sido </a:t>
            </a:r>
            <a:r>
              <a:rPr lang="fr-FR" sz="1800" i="1" dirty="0" smtClean="0"/>
              <a:t>à plusieurs traits de caractère choisis dans la page précédente (vous pouvez en ajouter d’autres). </a:t>
            </a:r>
            <a:br>
              <a:rPr lang="fr-FR" sz="1800" i="1" dirty="0" smtClean="0"/>
            </a:br>
            <a:r>
              <a:rPr lang="fr-FR" sz="1800" i="1" dirty="0" smtClean="0"/>
              <a:t>Relevez une citation pour illustrer au moins deux traits de caractère par personnage.</a:t>
            </a:r>
            <a:br>
              <a:rPr lang="fr-FR" sz="1800" i="1" dirty="0" smtClean="0"/>
            </a:br>
            <a:endParaRPr lang="fr-FR" sz="1800" i="1" dirty="0"/>
          </a:p>
        </p:txBody>
      </p:sp>
      <p:sp>
        <p:nvSpPr>
          <p:cNvPr id="3" name="ZoneTexte 2"/>
          <p:cNvSpPr txBox="1"/>
          <p:nvPr/>
        </p:nvSpPr>
        <p:spPr>
          <a:xfrm>
            <a:off x="729346" y="1597564"/>
            <a:ext cx="9840684" cy="1200329"/>
          </a:xfrm>
          <a:prstGeom prst="rect">
            <a:avLst/>
          </a:prstGeom>
          <a:noFill/>
        </p:spPr>
        <p:txBody>
          <a:bodyPr wrap="square" rtlCol="0">
            <a:spAutoFit/>
          </a:bodyPr>
          <a:lstStyle/>
          <a:p>
            <a:r>
              <a:rPr lang="fr-FR" dirty="0" smtClean="0"/>
              <a:t>Sido :</a:t>
            </a:r>
          </a:p>
          <a:p>
            <a:pPr marL="285750" indent="-285750">
              <a:buFont typeface="Arial" panose="020B0604020202020204" pitchFamily="34" charset="0"/>
              <a:buChar char="•"/>
            </a:pPr>
            <a:r>
              <a:rPr lang="fr-FR" dirty="0"/>
              <a:t>Cultivée : « En une semaine elle avait visité la momie exhumée, le musée agrandi, le nouveau magasin, entendu le ténor et la conférence sur la Musique birmane. </a:t>
            </a:r>
            <a:r>
              <a:rPr lang="fr-FR" dirty="0" smtClean="0"/>
              <a:t>» (chap. I) </a:t>
            </a:r>
            <a:endParaRPr lang="fr-FR" dirty="0"/>
          </a:p>
          <a:p>
            <a:pPr marL="285750" indent="-285750">
              <a:buFont typeface="Arial" panose="020B0604020202020204" pitchFamily="34" charset="0"/>
              <a:buChar char="•"/>
            </a:pPr>
            <a:r>
              <a:rPr lang="fr-FR" dirty="0" smtClean="0"/>
              <a:t> </a:t>
            </a:r>
            <a:endParaRPr lang="fr-FR" dirty="0"/>
          </a:p>
        </p:txBody>
      </p:sp>
      <p:sp>
        <p:nvSpPr>
          <p:cNvPr id="4" name="ZoneTexte 3"/>
          <p:cNvSpPr txBox="1"/>
          <p:nvPr/>
        </p:nvSpPr>
        <p:spPr>
          <a:xfrm>
            <a:off x="729346" y="3992421"/>
            <a:ext cx="9840684" cy="646331"/>
          </a:xfrm>
          <a:prstGeom prst="rect">
            <a:avLst/>
          </a:prstGeom>
          <a:noFill/>
        </p:spPr>
        <p:txBody>
          <a:bodyPr wrap="square" rtlCol="0">
            <a:spAutoFit/>
          </a:bodyPr>
          <a:lstStyle/>
          <a:p>
            <a:r>
              <a:rPr lang="fr-FR" dirty="0" smtClean="0"/>
              <a:t>Moi (la narratrice) : </a:t>
            </a:r>
          </a:p>
          <a:p>
            <a:pPr marL="285750" indent="-285750">
              <a:buFont typeface="Arial" panose="020B0604020202020204" pitchFamily="34" charset="0"/>
              <a:buChar char="•"/>
            </a:pPr>
            <a:r>
              <a:rPr lang="fr-FR" dirty="0" smtClean="0"/>
              <a:t> </a:t>
            </a:r>
            <a:endParaRPr lang="fr-FR" dirty="0"/>
          </a:p>
        </p:txBody>
      </p:sp>
    </p:spTree>
    <p:extLst>
      <p:ext uri="{BB962C8B-B14F-4D97-AF65-F5344CB8AC3E}">
        <p14:creationId xmlns:p14="http://schemas.microsoft.com/office/powerpoint/2010/main" val="3197980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29346" y="704935"/>
            <a:ext cx="9840684" cy="646331"/>
          </a:xfrm>
          <a:prstGeom prst="rect">
            <a:avLst/>
          </a:prstGeom>
          <a:noFill/>
        </p:spPr>
        <p:txBody>
          <a:bodyPr wrap="square" rtlCol="0">
            <a:spAutoFit/>
          </a:bodyPr>
          <a:lstStyle/>
          <a:p>
            <a:r>
              <a:rPr lang="fr-FR" dirty="0" smtClean="0"/>
              <a:t>Le père : </a:t>
            </a:r>
          </a:p>
          <a:p>
            <a:pPr marL="285750" indent="-285750">
              <a:buFont typeface="Arial" panose="020B0604020202020204" pitchFamily="34" charset="0"/>
              <a:buChar char="•"/>
            </a:pPr>
            <a:r>
              <a:rPr lang="fr-FR" dirty="0"/>
              <a:t> </a:t>
            </a:r>
          </a:p>
        </p:txBody>
      </p:sp>
      <p:sp>
        <p:nvSpPr>
          <p:cNvPr id="4" name="ZoneTexte 3"/>
          <p:cNvSpPr txBox="1"/>
          <p:nvPr/>
        </p:nvSpPr>
        <p:spPr>
          <a:xfrm>
            <a:off x="729346" y="2207164"/>
            <a:ext cx="9840684" cy="646331"/>
          </a:xfrm>
          <a:prstGeom prst="rect">
            <a:avLst/>
          </a:prstGeom>
          <a:noFill/>
        </p:spPr>
        <p:txBody>
          <a:bodyPr wrap="square" rtlCol="0">
            <a:spAutoFit/>
          </a:bodyPr>
          <a:lstStyle/>
          <a:p>
            <a:r>
              <a:rPr lang="fr-FR" dirty="0" smtClean="0"/>
              <a:t>Léo : </a:t>
            </a:r>
          </a:p>
          <a:p>
            <a:pPr marL="285750" indent="-285750">
              <a:buFont typeface="Arial" panose="020B0604020202020204" pitchFamily="34" charset="0"/>
              <a:buChar char="•"/>
            </a:pPr>
            <a:r>
              <a:rPr lang="fr-FR" dirty="0"/>
              <a:t> </a:t>
            </a:r>
          </a:p>
        </p:txBody>
      </p:sp>
      <p:sp>
        <p:nvSpPr>
          <p:cNvPr id="5" name="ZoneTexte 4"/>
          <p:cNvSpPr txBox="1"/>
          <p:nvPr/>
        </p:nvSpPr>
        <p:spPr>
          <a:xfrm>
            <a:off x="729346" y="3785593"/>
            <a:ext cx="9840684" cy="646331"/>
          </a:xfrm>
          <a:prstGeom prst="rect">
            <a:avLst/>
          </a:prstGeom>
          <a:noFill/>
        </p:spPr>
        <p:txBody>
          <a:bodyPr wrap="square" rtlCol="0">
            <a:spAutoFit/>
          </a:bodyPr>
          <a:lstStyle/>
          <a:p>
            <a:r>
              <a:rPr lang="fr-FR" dirty="0" smtClean="0"/>
              <a:t>Achille :</a:t>
            </a:r>
          </a:p>
          <a:p>
            <a:pPr marL="285750" indent="-285750">
              <a:buFont typeface="Arial" panose="020B0604020202020204" pitchFamily="34" charset="0"/>
              <a:buChar char="•"/>
            </a:pPr>
            <a:r>
              <a:rPr lang="fr-FR" dirty="0"/>
              <a:t> </a:t>
            </a:r>
            <a:r>
              <a:rPr lang="fr-FR" dirty="0" smtClean="0"/>
              <a:t> </a:t>
            </a:r>
            <a:endParaRPr lang="fr-FR" dirty="0"/>
          </a:p>
        </p:txBody>
      </p:sp>
      <p:sp>
        <p:nvSpPr>
          <p:cNvPr id="6" name="ZoneTexte 5"/>
          <p:cNvSpPr txBox="1"/>
          <p:nvPr/>
        </p:nvSpPr>
        <p:spPr>
          <a:xfrm>
            <a:off x="729346" y="4994690"/>
            <a:ext cx="9840684" cy="646331"/>
          </a:xfrm>
          <a:prstGeom prst="rect">
            <a:avLst/>
          </a:prstGeom>
          <a:noFill/>
        </p:spPr>
        <p:txBody>
          <a:bodyPr wrap="square" rtlCol="0">
            <a:spAutoFit/>
          </a:bodyPr>
          <a:lstStyle/>
          <a:p>
            <a:r>
              <a:rPr lang="fr-FR" dirty="0" smtClean="0"/>
              <a:t>Juliette : </a:t>
            </a:r>
          </a:p>
          <a:p>
            <a:pPr marL="285750" indent="-285750">
              <a:buFont typeface="Arial" panose="020B0604020202020204" pitchFamily="34" charset="0"/>
              <a:buChar char="•"/>
            </a:pPr>
            <a:r>
              <a:rPr lang="fr-FR" dirty="0"/>
              <a:t> </a:t>
            </a:r>
          </a:p>
        </p:txBody>
      </p:sp>
    </p:spTree>
    <p:extLst>
      <p:ext uri="{BB962C8B-B14F-4D97-AF65-F5344CB8AC3E}">
        <p14:creationId xmlns:p14="http://schemas.microsoft.com/office/powerpoint/2010/main" val="4155074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a:t>
            </a:r>
            <a:r>
              <a:rPr lang="fr-FR" dirty="0"/>
              <a:t>. </a:t>
            </a:r>
            <a:r>
              <a:rPr lang="fr-FR" i="1" dirty="0" smtClean="0"/>
              <a:t>Les Vrilles de la vigne</a:t>
            </a:r>
            <a:endParaRPr lang="fr-FR" i="1" dirty="0"/>
          </a:p>
        </p:txBody>
      </p:sp>
      <p:sp>
        <p:nvSpPr>
          <p:cNvPr id="6" name="ZoneTexte 5"/>
          <p:cNvSpPr txBox="1"/>
          <p:nvPr/>
        </p:nvSpPr>
        <p:spPr>
          <a:xfrm>
            <a:off x="1415143" y="2982686"/>
            <a:ext cx="761747" cy="369332"/>
          </a:xfrm>
          <a:prstGeom prst="rect">
            <a:avLst/>
          </a:prstGeom>
          <a:noFill/>
          <a:ln>
            <a:solidFill>
              <a:schemeClr val="tx1"/>
            </a:solidFill>
            <a:prstDash val="solid"/>
          </a:ln>
        </p:spPr>
        <p:txBody>
          <a:bodyPr wrap="none" rtlCol="0">
            <a:spAutoFit/>
          </a:bodyPr>
          <a:lstStyle/>
          <a:p>
            <a:r>
              <a:rPr lang="fr-FR" dirty="0" smtClean="0"/>
              <a:t>Saison</a:t>
            </a:r>
            <a:endParaRPr lang="fr-FR" dirty="0"/>
          </a:p>
        </p:txBody>
      </p:sp>
      <p:sp>
        <p:nvSpPr>
          <p:cNvPr id="7" name="ZoneTexte 6"/>
          <p:cNvSpPr txBox="1"/>
          <p:nvPr/>
        </p:nvSpPr>
        <p:spPr>
          <a:xfrm>
            <a:off x="5780314" y="3907971"/>
            <a:ext cx="184731" cy="369332"/>
          </a:xfrm>
          <a:prstGeom prst="rect">
            <a:avLst/>
          </a:prstGeom>
          <a:noFill/>
        </p:spPr>
        <p:txBody>
          <a:bodyPr wrap="none" rtlCol="0">
            <a:spAutoFit/>
          </a:bodyPr>
          <a:lstStyle/>
          <a:p>
            <a:endParaRPr lang="fr-FR" dirty="0"/>
          </a:p>
        </p:txBody>
      </p:sp>
      <p:sp>
        <p:nvSpPr>
          <p:cNvPr id="9" name="ZoneTexte 8"/>
          <p:cNvSpPr txBox="1"/>
          <p:nvPr/>
        </p:nvSpPr>
        <p:spPr>
          <a:xfrm>
            <a:off x="3265715" y="2613354"/>
            <a:ext cx="1031051" cy="369332"/>
          </a:xfrm>
          <a:prstGeom prst="rect">
            <a:avLst/>
          </a:prstGeom>
          <a:noFill/>
          <a:ln>
            <a:solidFill>
              <a:schemeClr val="tx1"/>
            </a:solidFill>
            <a:prstDash val="solid"/>
          </a:ln>
        </p:spPr>
        <p:txBody>
          <a:bodyPr wrap="none" rtlCol="0">
            <a:spAutoFit/>
          </a:bodyPr>
          <a:lstStyle/>
          <a:p>
            <a:r>
              <a:rPr lang="fr-FR" dirty="0" smtClean="0"/>
              <a:t>Nostalgie</a:t>
            </a:r>
            <a:endParaRPr lang="fr-FR" dirty="0"/>
          </a:p>
        </p:txBody>
      </p:sp>
      <p:sp>
        <p:nvSpPr>
          <p:cNvPr id="10" name="ZoneTexte 9"/>
          <p:cNvSpPr txBox="1"/>
          <p:nvPr/>
        </p:nvSpPr>
        <p:spPr>
          <a:xfrm>
            <a:off x="4887842" y="3736150"/>
            <a:ext cx="952505" cy="369332"/>
          </a:xfrm>
          <a:prstGeom prst="rect">
            <a:avLst/>
          </a:prstGeom>
          <a:noFill/>
          <a:ln>
            <a:solidFill>
              <a:schemeClr val="tx1"/>
            </a:solidFill>
            <a:prstDash val="solid"/>
          </a:ln>
        </p:spPr>
        <p:txBody>
          <a:bodyPr wrap="none" rtlCol="0">
            <a:spAutoFit/>
          </a:bodyPr>
          <a:lstStyle/>
          <a:p>
            <a:r>
              <a:rPr lang="fr-FR" dirty="0" smtClean="0"/>
              <a:t>Musique</a:t>
            </a:r>
            <a:endParaRPr lang="fr-FR" dirty="0"/>
          </a:p>
        </p:txBody>
      </p:sp>
      <p:sp>
        <p:nvSpPr>
          <p:cNvPr id="11" name="ZoneTexte 10"/>
          <p:cNvSpPr txBox="1"/>
          <p:nvPr/>
        </p:nvSpPr>
        <p:spPr>
          <a:xfrm>
            <a:off x="4455731" y="2873408"/>
            <a:ext cx="1752403" cy="369332"/>
          </a:xfrm>
          <a:prstGeom prst="rect">
            <a:avLst/>
          </a:prstGeom>
          <a:noFill/>
          <a:ln>
            <a:solidFill>
              <a:schemeClr val="tx1"/>
            </a:solidFill>
            <a:prstDash val="solid"/>
          </a:ln>
        </p:spPr>
        <p:txBody>
          <a:bodyPr wrap="none" rtlCol="0">
            <a:spAutoFit/>
          </a:bodyPr>
          <a:lstStyle/>
          <a:p>
            <a:r>
              <a:rPr lang="fr-FR" dirty="0" smtClean="0"/>
              <a:t>Emprisonnement</a:t>
            </a:r>
            <a:endParaRPr lang="fr-FR" dirty="0"/>
          </a:p>
        </p:txBody>
      </p:sp>
      <p:sp>
        <p:nvSpPr>
          <p:cNvPr id="12" name="ZoneTexte 11"/>
          <p:cNvSpPr txBox="1"/>
          <p:nvPr/>
        </p:nvSpPr>
        <p:spPr>
          <a:xfrm>
            <a:off x="2102949" y="2514543"/>
            <a:ext cx="1003801" cy="369332"/>
          </a:xfrm>
          <a:prstGeom prst="rect">
            <a:avLst/>
          </a:prstGeom>
          <a:noFill/>
          <a:ln>
            <a:solidFill>
              <a:schemeClr val="tx1"/>
            </a:solidFill>
            <a:prstDash val="solid"/>
          </a:ln>
        </p:spPr>
        <p:txBody>
          <a:bodyPr wrap="none" rtlCol="0">
            <a:spAutoFit/>
          </a:bodyPr>
          <a:lstStyle/>
          <a:p>
            <a:r>
              <a:rPr lang="fr-FR" dirty="0" smtClean="0"/>
              <a:t>Animaux</a:t>
            </a:r>
            <a:endParaRPr lang="fr-FR" dirty="0"/>
          </a:p>
        </p:txBody>
      </p:sp>
      <p:sp>
        <p:nvSpPr>
          <p:cNvPr id="13" name="ZoneTexte 12"/>
          <p:cNvSpPr txBox="1"/>
          <p:nvPr/>
        </p:nvSpPr>
        <p:spPr>
          <a:xfrm>
            <a:off x="2511141" y="4802522"/>
            <a:ext cx="904415" cy="369332"/>
          </a:xfrm>
          <a:prstGeom prst="rect">
            <a:avLst/>
          </a:prstGeom>
          <a:noFill/>
          <a:ln>
            <a:solidFill>
              <a:schemeClr val="tx1"/>
            </a:solidFill>
            <a:prstDash val="solid"/>
          </a:ln>
        </p:spPr>
        <p:txBody>
          <a:bodyPr wrap="none" rtlCol="0">
            <a:spAutoFit/>
          </a:bodyPr>
          <a:lstStyle/>
          <a:p>
            <a:r>
              <a:rPr lang="fr-FR" dirty="0" smtClean="0"/>
              <a:t>Critique</a:t>
            </a:r>
            <a:endParaRPr lang="fr-FR" dirty="0"/>
          </a:p>
        </p:txBody>
      </p:sp>
      <p:sp>
        <p:nvSpPr>
          <p:cNvPr id="14" name="ZoneTexte 13"/>
          <p:cNvSpPr txBox="1"/>
          <p:nvPr/>
        </p:nvSpPr>
        <p:spPr>
          <a:xfrm>
            <a:off x="4777890" y="4378354"/>
            <a:ext cx="1132041" cy="369332"/>
          </a:xfrm>
          <a:prstGeom prst="rect">
            <a:avLst/>
          </a:prstGeom>
          <a:noFill/>
          <a:ln>
            <a:solidFill>
              <a:schemeClr val="tx1"/>
            </a:solidFill>
            <a:prstDash val="solid"/>
          </a:ln>
        </p:spPr>
        <p:txBody>
          <a:bodyPr wrap="none" rtlCol="0">
            <a:spAutoFit/>
          </a:bodyPr>
          <a:lstStyle/>
          <a:p>
            <a:r>
              <a:rPr lang="fr-FR" dirty="0" smtClean="0"/>
              <a:t>Originalité</a:t>
            </a:r>
            <a:endParaRPr lang="fr-FR" dirty="0"/>
          </a:p>
        </p:txBody>
      </p:sp>
      <p:sp>
        <p:nvSpPr>
          <p:cNvPr id="15" name="ZoneTexte 14"/>
          <p:cNvSpPr txBox="1"/>
          <p:nvPr/>
        </p:nvSpPr>
        <p:spPr>
          <a:xfrm>
            <a:off x="8631450" y="4206179"/>
            <a:ext cx="1128835" cy="369332"/>
          </a:xfrm>
          <a:prstGeom prst="rect">
            <a:avLst/>
          </a:prstGeom>
          <a:noFill/>
          <a:ln>
            <a:solidFill>
              <a:schemeClr val="tx1"/>
            </a:solidFill>
            <a:prstDash val="solid"/>
          </a:ln>
        </p:spPr>
        <p:txBody>
          <a:bodyPr wrap="none" rtlCol="0">
            <a:spAutoFit/>
          </a:bodyPr>
          <a:lstStyle/>
          <a:p>
            <a:r>
              <a:rPr lang="fr-FR" dirty="0" smtClean="0"/>
              <a:t>Séparation</a:t>
            </a:r>
            <a:endParaRPr lang="fr-FR" dirty="0"/>
          </a:p>
        </p:txBody>
      </p:sp>
      <p:sp>
        <p:nvSpPr>
          <p:cNvPr id="16" name="ZoneTexte 15"/>
          <p:cNvSpPr txBox="1"/>
          <p:nvPr/>
        </p:nvSpPr>
        <p:spPr>
          <a:xfrm>
            <a:off x="6529507" y="4277303"/>
            <a:ext cx="843501" cy="369332"/>
          </a:xfrm>
          <a:prstGeom prst="rect">
            <a:avLst/>
          </a:prstGeom>
          <a:noFill/>
          <a:ln>
            <a:solidFill>
              <a:schemeClr val="tx1"/>
            </a:solidFill>
            <a:prstDash val="solid"/>
          </a:ln>
        </p:spPr>
        <p:txBody>
          <a:bodyPr wrap="none" rtlCol="0">
            <a:spAutoFit/>
          </a:bodyPr>
          <a:lstStyle/>
          <a:p>
            <a:r>
              <a:rPr lang="fr-FR" dirty="0" smtClean="0"/>
              <a:t>Maison</a:t>
            </a:r>
            <a:endParaRPr lang="fr-FR" dirty="0"/>
          </a:p>
        </p:txBody>
      </p:sp>
      <p:sp>
        <p:nvSpPr>
          <p:cNvPr id="17" name="ZoneTexte 16"/>
          <p:cNvSpPr txBox="1"/>
          <p:nvPr/>
        </p:nvSpPr>
        <p:spPr>
          <a:xfrm>
            <a:off x="7445142" y="2909115"/>
            <a:ext cx="880369" cy="369332"/>
          </a:xfrm>
          <a:prstGeom prst="rect">
            <a:avLst/>
          </a:prstGeom>
          <a:noFill/>
          <a:ln>
            <a:solidFill>
              <a:schemeClr val="tx1"/>
            </a:solidFill>
            <a:prstDash val="solid"/>
          </a:ln>
        </p:spPr>
        <p:txBody>
          <a:bodyPr wrap="none" rtlCol="0">
            <a:spAutoFit/>
          </a:bodyPr>
          <a:lstStyle/>
          <a:p>
            <a:r>
              <a:rPr lang="fr-FR" dirty="0" smtClean="0"/>
              <a:t>Masque</a:t>
            </a:r>
            <a:endParaRPr lang="fr-FR" dirty="0"/>
          </a:p>
        </p:txBody>
      </p:sp>
      <p:sp>
        <p:nvSpPr>
          <p:cNvPr id="18" name="ZoneTexte 17"/>
          <p:cNvSpPr txBox="1"/>
          <p:nvPr/>
        </p:nvSpPr>
        <p:spPr>
          <a:xfrm>
            <a:off x="5545054" y="5281581"/>
            <a:ext cx="550151" cy="369332"/>
          </a:xfrm>
          <a:prstGeom prst="rect">
            <a:avLst/>
          </a:prstGeom>
          <a:noFill/>
          <a:ln>
            <a:solidFill>
              <a:schemeClr val="tx1"/>
            </a:solidFill>
            <a:prstDash val="solid"/>
          </a:ln>
        </p:spPr>
        <p:txBody>
          <a:bodyPr wrap="none" rtlCol="0">
            <a:spAutoFit/>
          </a:bodyPr>
          <a:lstStyle/>
          <a:p>
            <a:r>
              <a:rPr lang="fr-FR" dirty="0" smtClean="0"/>
              <a:t>Mer</a:t>
            </a:r>
            <a:endParaRPr lang="fr-FR" dirty="0"/>
          </a:p>
        </p:txBody>
      </p:sp>
      <p:sp>
        <p:nvSpPr>
          <p:cNvPr id="19" name="ZoneTexte 18"/>
          <p:cNvSpPr txBox="1"/>
          <p:nvPr/>
        </p:nvSpPr>
        <p:spPr>
          <a:xfrm>
            <a:off x="10146240" y="2488923"/>
            <a:ext cx="943785" cy="369332"/>
          </a:xfrm>
          <a:prstGeom prst="rect">
            <a:avLst/>
          </a:prstGeom>
          <a:noFill/>
          <a:ln>
            <a:solidFill>
              <a:schemeClr val="tx1"/>
            </a:solidFill>
            <a:prstDash val="solid"/>
          </a:ln>
        </p:spPr>
        <p:txBody>
          <a:bodyPr wrap="none" rtlCol="0">
            <a:spAutoFit/>
          </a:bodyPr>
          <a:lstStyle/>
          <a:p>
            <a:r>
              <a:rPr lang="fr-FR" dirty="0" smtClean="0"/>
              <a:t>Jeunesse</a:t>
            </a:r>
            <a:endParaRPr lang="fr-FR" dirty="0"/>
          </a:p>
        </p:txBody>
      </p:sp>
      <p:sp>
        <p:nvSpPr>
          <p:cNvPr id="20" name="ZoneTexte 19"/>
          <p:cNvSpPr txBox="1"/>
          <p:nvPr/>
        </p:nvSpPr>
        <p:spPr>
          <a:xfrm>
            <a:off x="6441822" y="3538639"/>
            <a:ext cx="711349" cy="369332"/>
          </a:xfrm>
          <a:prstGeom prst="rect">
            <a:avLst/>
          </a:prstGeom>
          <a:noFill/>
          <a:ln>
            <a:solidFill>
              <a:schemeClr val="tx1"/>
            </a:solidFill>
            <a:prstDash val="solid"/>
          </a:ln>
        </p:spPr>
        <p:txBody>
          <a:bodyPr wrap="none" rtlCol="0">
            <a:spAutoFit/>
          </a:bodyPr>
          <a:lstStyle/>
          <a:p>
            <a:r>
              <a:rPr lang="fr-FR" dirty="0" smtClean="0"/>
              <a:t>Jardin</a:t>
            </a:r>
            <a:endParaRPr lang="fr-FR" dirty="0"/>
          </a:p>
        </p:txBody>
      </p:sp>
      <p:sp>
        <p:nvSpPr>
          <p:cNvPr id="22" name="ZoneTexte 21"/>
          <p:cNvSpPr txBox="1"/>
          <p:nvPr/>
        </p:nvSpPr>
        <p:spPr>
          <a:xfrm>
            <a:off x="8566494" y="3371811"/>
            <a:ext cx="862544" cy="369332"/>
          </a:xfrm>
          <a:prstGeom prst="rect">
            <a:avLst/>
          </a:prstGeom>
          <a:noFill/>
          <a:ln>
            <a:solidFill>
              <a:schemeClr val="tx1"/>
            </a:solidFill>
            <a:prstDash val="solid"/>
          </a:ln>
        </p:spPr>
        <p:txBody>
          <a:bodyPr wrap="none" rtlCol="0">
            <a:spAutoFit/>
          </a:bodyPr>
          <a:lstStyle/>
          <a:p>
            <a:r>
              <a:rPr lang="fr-FR" dirty="0" smtClean="0"/>
              <a:t>Artifice</a:t>
            </a:r>
            <a:endParaRPr lang="fr-FR" dirty="0"/>
          </a:p>
        </p:txBody>
      </p:sp>
      <p:sp>
        <p:nvSpPr>
          <p:cNvPr id="25" name="ZoneTexte 24"/>
          <p:cNvSpPr txBox="1"/>
          <p:nvPr/>
        </p:nvSpPr>
        <p:spPr>
          <a:xfrm>
            <a:off x="6397272" y="2738838"/>
            <a:ext cx="973728" cy="369332"/>
          </a:xfrm>
          <a:prstGeom prst="rect">
            <a:avLst/>
          </a:prstGeom>
          <a:noFill/>
          <a:ln>
            <a:solidFill>
              <a:schemeClr val="tx1"/>
            </a:solidFill>
            <a:prstDash val="solid"/>
          </a:ln>
        </p:spPr>
        <p:txBody>
          <a:bodyPr wrap="none" rtlCol="0">
            <a:spAutoFit/>
          </a:bodyPr>
          <a:lstStyle/>
          <a:p>
            <a:r>
              <a:rPr lang="fr-FR" dirty="0" smtClean="0"/>
              <a:t>Souvenir</a:t>
            </a:r>
            <a:endParaRPr lang="fr-FR" dirty="0"/>
          </a:p>
        </p:txBody>
      </p:sp>
      <p:sp>
        <p:nvSpPr>
          <p:cNvPr id="26" name="ZoneTexte 25"/>
          <p:cNvSpPr txBox="1"/>
          <p:nvPr/>
        </p:nvSpPr>
        <p:spPr>
          <a:xfrm>
            <a:off x="7389438" y="3801723"/>
            <a:ext cx="1011815" cy="369332"/>
          </a:xfrm>
          <a:prstGeom prst="rect">
            <a:avLst/>
          </a:prstGeom>
          <a:noFill/>
          <a:ln>
            <a:solidFill>
              <a:schemeClr val="tx1"/>
            </a:solidFill>
            <a:prstDash val="solid"/>
          </a:ln>
        </p:spPr>
        <p:txBody>
          <a:bodyPr wrap="none" rtlCol="0">
            <a:spAutoFit/>
          </a:bodyPr>
          <a:lstStyle/>
          <a:p>
            <a:r>
              <a:rPr lang="fr-FR" dirty="0" smtClean="0"/>
              <a:t>Spectacle</a:t>
            </a:r>
            <a:endParaRPr lang="fr-FR" dirty="0"/>
          </a:p>
        </p:txBody>
      </p:sp>
      <p:sp>
        <p:nvSpPr>
          <p:cNvPr id="27" name="ZoneTexte 26"/>
          <p:cNvSpPr txBox="1"/>
          <p:nvPr/>
        </p:nvSpPr>
        <p:spPr>
          <a:xfrm>
            <a:off x="3211340" y="3167352"/>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28" name="ZoneTexte 27"/>
          <p:cNvSpPr txBox="1"/>
          <p:nvPr/>
        </p:nvSpPr>
        <p:spPr>
          <a:xfrm>
            <a:off x="2988251" y="5795063"/>
            <a:ext cx="790473" cy="369332"/>
          </a:xfrm>
          <a:prstGeom prst="rect">
            <a:avLst/>
          </a:prstGeom>
          <a:noFill/>
          <a:ln>
            <a:solidFill>
              <a:schemeClr val="tx1"/>
            </a:solidFill>
            <a:prstDash val="solid"/>
          </a:ln>
        </p:spPr>
        <p:txBody>
          <a:bodyPr wrap="none" rtlCol="0">
            <a:spAutoFit/>
          </a:bodyPr>
          <a:lstStyle/>
          <a:p>
            <a:r>
              <a:rPr lang="fr-FR" dirty="0" smtClean="0"/>
              <a:t>Temps</a:t>
            </a:r>
            <a:endParaRPr lang="fr-FR" dirty="0"/>
          </a:p>
        </p:txBody>
      </p:sp>
      <p:sp>
        <p:nvSpPr>
          <p:cNvPr id="29" name="ZoneTexte 28"/>
          <p:cNvSpPr txBox="1"/>
          <p:nvPr/>
        </p:nvSpPr>
        <p:spPr>
          <a:xfrm>
            <a:off x="4014844" y="5549812"/>
            <a:ext cx="580095" cy="369332"/>
          </a:xfrm>
          <a:prstGeom prst="rect">
            <a:avLst/>
          </a:prstGeom>
          <a:noFill/>
          <a:ln>
            <a:solidFill>
              <a:schemeClr val="tx1"/>
            </a:solidFill>
            <a:prstDash val="solid"/>
          </a:ln>
        </p:spPr>
        <p:txBody>
          <a:bodyPr wrap="none" rtlCol="0">
            <a:spAutoFit/>
          </a:bodyPr>
          <a:lstStyle/>
          <a:p>
            <a:r>
              <a:rPr lang="fr-FR" dirty="0" smtClean="0"/>
              <a:t>Pays</a:t>
            </a:r>
            <a:endParaRPr lang="fr-FR" dirty="0"/>
          </a:p>
        </p:txBody>
      </p:sp>
      <p:sp>
        <p:nvSpPr>
          <p:cNvPr id="32" name="ZoneTexte 31"/>
          <p:cNvSpPr txBox="1"/>
          <p:nvPr/>
        </p:nvSpPr>
        <p:spPr>
          <a:xfrm>
            <a:off x="6475559" y="2160573"/>
            <a:ext cx="1436612" cy="369332"/>
          </a:xfrm>
          <a:prstGeom prst="rect">
            <a:avLst/>
          </a:prstGeom>
          <a:noFill/>
          <a:ln>
            <a:solidFill>
              <a:schemeClr val="tx1"/>
            </a:solidFill>
            <a:prstDash val="solid"/>
          </a:ln>
        </p:spPr>
        <p:txBody>
          <a:bodyPr wrap="none" rtlCol="0">
            <a:spAutoFit/>
          </a:bodyPr>
          <a:lstStyle/>
          <a:p>
            <a:r>
              <a:rPr lang="fr-FR" dirty="0" smtClean="0"/>
              <a:t>Vie mondaine</a:t>
            </a:r>
            <a:endParaRPr lang="fr-FR" dirty="0"/>
          </a:p>
        </p:txBody>
      </p:sp>
      <p:sp>
        <p:nvSpPr>
          <p:cNvPr id="33" name="ZoneTexte 32"/>
          <p:cNvSpPr txBox="1"/>
          <p:nvPr/>
        </p:nvSpPr>
        <p:spPr>
          <a:xfrm>
            <a:off x="3841976" y="4851270"/>
            <a:ext cx="752963" cy="369332"/>
          </a:xfrm>
          <a:prstGeom prst="rect">
            <a:avLst/>
          </a:prstGeom>
          <a:noFill/>
          <a:ln>
            <a:solidFill>
              <a:schemeClr val="tx1"/>
            </a:solidFill>
            <a:prstDash val="solid"/>
          </a:ln>
        </p:spPr>
        <p:txBody>
          <a:bodyPr wrap="none" rtlCol="0">
            <a:spAutoFit/>
          </a:bodyPr>
          <a:lstStyle/>
          <a:p>
            <a:r>
              <a:rPr lang="fr-FR" dirty="0" smtClean="0"/>
              <a:t>Poésie</a:t>
            </a:r>
            <a:endParaRPr lang="fr-FR" dirty="0"/>
          </a:p>
        </p:txBody>
      </p:sp>
      <p:sp>
        <p:nvSpPr>
          <p:cNvPr id="35" name="ZoneTexte 34"/>
          <p:cNvSpPr txBox="1"/>
          <p:nvPr/>
        </p:nvSpPr>
        <p:spPr>
          <a:xfrm>
            <a:off x="834949" y="4663559"/>
            <a:ext cx="1157689" cy="369332"/>
          </a:xfrm>
          <a:prstGeom prst="rect">
            <a:avLst/>
          </a:prstGeom>
          <a:noFill/>
          <a:ln>
            <a:solidFill>
              <a:schemeClr val="tx1"/>
            </a:solidFill>
            <a:prstDash val="solid"/>
          </a:ln>
        </p:spPr>
        <p:txBody>
          <a:bodyPr wrap="none" rtlCol="0">
            <a:spAutoFit/>
          </a:bodyPr>
          <a:lstStyle/>
          <a:p>
            <a:r>
              <a:rPr lang="fr-FR" dirty="0" smtClean="0"/>
              <a:t>Méditation</a:t>
            </a:r>
            <a:endParaRPr lang="fr-FR" dirty="0"/>
          </a:p>
        </p:txBody>
      </p:sp>
      <p:sp>
        <p:nvSpPr>
          <p:cNvPr id="37" name="ZoneTexte 36"/>
          <p:cNvSpPr txBox="1"/>
          <p:nvPr/>
        </p:nvSpPr>
        <p:spPr>
          <a:xfrm>
            <a:off x="8957509" y="5549812"/>
            <a:ext cx="1928733" cy="369332"/>
          </a:xfrm>
          <a:prstGeom prst="rect">
            <a:avLst/>
          </a:prstGeom>
          <a:noFill/>
          <a:ln>
            <a:solidFill>
              <a:schemeClr val="tx1"/>
            </a:solidFill>
            <a:prstDash val="solid"/>
          </a:ln>
        </p:spPr>
        <p:txBody>
          <a:bodyPr wrap="none" rtlCol="0">
            <a:spAutoFit/>
          </a:bodyPr>
          <a:lstStyle/>
          <a:p>
            <a:r>
              <a:rPr lang="fr-FR" dirty="0" smtClean="0"/>
              <a:t>Condition féminine</a:t>
            </a:r>
            <a:endParaRPr lang="fr-FR" dirty="0"/>
          </a:p>
        </p:txBody>
      </p:sp>
      <p:sp>
        <p:nvSpPr>
          <p:cNvPr id="38" name="ZoneTexte 37"/>
          <p:cNvSpPr txBox="1"/>
          <p:nvPr/>
        </p:nvSpPr>
        <p:spPr>
          <a:xfrm>
            <a:off x="6065212" y="4829653"/>
            <a:ext cx="858184" cy="369332"/>
          </a:xfrm>
          <a:prstGeom prst="rect">
            <a:avLst/>
          </a:prstGeom>
          <a:noFill/>
          <a:ln>
            <a:solidFill>
              <a:schemeClr val="tx1"/>
            </a:solidFill>
            <a:prstDash val="solid"/>
          </a:ln>
        </p:spPr>
        <p:txBody>
          <a:bodyPr wrap="none" rtlCol="0">
            <a:spAutoFit/>
          </a:bodyPr>
          <a:lstStyle/>
          <a:p>
            <a:r>
              <a:rPr lang="fr-FR" dirty="0" smtClean="0"/>
              <a:t>Sagesse</a:t>
            </a:r>
            <a:endParaRPr lang="fr-FR" dirty="0"/>
          </a:p>
        </p:txBody>
      </p:sp>
      <p:sp>
        <p:nvSpPr>
          <p:cNvPr id="39" name="ZoneTexte 38"/>
          <p:cNvSpPr txBox="1"/>
          <p:nvPr/>
        </p:nvSpPr>
        <p:spPr>
          <a:xfrm>
            <a:off x="8451602" y="2893860"/>
            <a:ext cx="1011815" cy="369332"/>
          </a:xfrm>
          <a:prstGeom prst="rect">
            <a:avLst/>
          </a:prstGeom>
          <a:noFill/>
          <a:ln>
            <a:solidFill>
              <a:schemeClr val="tx1"/>
            </a:solidFill>
            <a:prstDash val="solid"/>
          </a:ln>
        </p:spPr>
        <p:txBody>
          <a:bodyPr wrap="none" rtlCol="0">
            <a:spAutoFit/>
          </a:bodyPr>
          <a:lstStyle/>
          <a:p>
            <a:r>
              <a:rPr lang="fr-FR" dirty="0" smtClean="0"/>
              <a:t>Vieillesse</a:t>
            </a:r>
            <a:endParaRPr lang="fr-FR" dirty="0"/>
          </a:p>
        </p:txBody>
      </p:sp>
      <p:sp>
        <p:nvSpPr>
          <p:cNvPr id="40" name="ZoneTexte 39"/>
          <p:cNvSpPr txBox="1"/>
          <p:nvPr/>
        </p:nvSpPr>
        <p:spPr>
          <a:xfrm>
            <a:off x="4435669" y="2433399"/>
            <a:ext cx="490647" cy="369332"/>
          </a:xfrm>
          <a:prstGeom prst="rect">
            <a:avLst/>
          </a:prstGeom>
          <a:noFill/>
          <a:ln>
            <a:solidFill>
              <a:schemeClr val="tx1"/>
            </a:solidFill>
            <a:prstDash val="solid"/>
          </a:ln>
        </p:spPr>
        <p:txBody>
          <a:bodyPr wrap="none" rtlCol="0">
            <a:spAutoFit/>
          </a:bodyPr>
          <a:lstStyle/>
          <a:p>
            <a:r>
              <a:rPr lang="fr-FR" dirty="0" smtClean="0"/>
              <a:t>Art</a:t>
            </a:r>
            <a:endParaRPr lang="fr-FR" dirty="0"/>
          </a:p>
        </p:txBody>
      </p:sp>
      <p:sp>
        <p:nvSpPr>
          <p:cNvPr id="41" name="ZoneTexte 40"/>
          <p:cNvSpPr txBox="1"/>
          <p:nvPr/>
        </p:nvSpPr>
        <p:spPr>
          <a:xfrm>
            <a:off x="7540775" y="4766729"/>
            <a:ext cx="910827" cy="369332"/>
          </a:xfrm>
          <a:prstGeom prst="rect">
            <a:avLst/>
          </a:prstGeom>
          <a:noFill/>
          <a:ln>
            <a:solidFill>
              <a:schemeClr val="tx1"/>
            </a:solidFill>
            <a:prstDash val="solid"/>
          </a:ln>
        </p:spPr>
        <p:txBody>
          <a:bodyPr wrap="none" rtlCol="0">
            <a:spAutoFit/>
          </a:bodyPr>
          <a:lstStyle/>
          <a:p>
            <a:r>
              <a:rPr lang="fr-FR" dirty="0" smtClean="0"/>
              <a:t>Solitude</a:t>
            </a:r>
            <a:endParaRPr lang="fr-FR" dirty="0"/>
          </a:p>
        </p:txBody>
      </p:sp>
      <p:sp>
        <p:nvSpPr>
          <p:cNvPr id="42" name="ZoneTexte 41"/>
          <p:cNvSpPr txBox="1"/>
          <p:nvPr/>
        </p:nvSpPr>
        <p:spPr>
          <a:xfrm>
            <a:off x="3137082" y="4093827"/>
            <a:ext cx="1114408" cy="369332"/>
          </a:xfrm>
          <a:prstGeom prst="rect">
            <a:avLst/>
          </a:prstGeom>
          <a:noFill/>
          <a:ln>
            <a:solidFill>
              <a:schemeClr val="tx1"/>
            </a:solidFill>
            <a:prstDash val="solid"/>
          </a:ln>
        </p:spPr>
        <p:txBody>
          <a:bodyPr wrap="none" rtlCol="0">
            <a:spAutoFit/>
          </a:bodyPr>
          <a:lstStyle/>
          <a:p>
            <a:r>
              <a:rPr lang="fr-FR" dirty="0" smtClean="0"/>
              <a:t>Music-hall</a:t>
            </a:r>
            <a:endParaRPr lang="fr-FR" dirty="0"/>
          </a:p>
        </p:txBody>
      </p:sp>
      <p:sp>
        <p:nvSpPr>
          <p:cNvPr id="43" name="ZoneTexte 42"/>
          <p:cNvSpPr txBox="1"/>
          <p:nvPr/>
        </p:nvSpPr>
        <p:spPr>
          <a:xfrm>
            <a:off x="1745664" y="3564084"/>
            <a:ext cx="827278" cy="369332"/>
          </a:xfrm>
          <a:prstGeom prst="rect">
            <a:avLst/>
          </a:prstGeom>
          <a:noFill/>
          <a:ln>
            <a:solidFill>
              <a:schemeClr val="tx1"/>
            </a:solidFill>
            <a:prstDash val="solid"/>
          </a:ln>
        </p:spPr>
        <p:txBody>
          <a:bodyPr wrap="none" rtlCol="0">
            <a:spAutoFit/>
          </a:bodyPr>
          <a:lstStyle/>
          <a:p>
            <a:r>
              <a:rPr lang="fr-FR" dirty="0" smtClean="0"/>
              <a:t>Liberté</a:t>
            </a:r>
            <a:endParaRPr lang="fr-FR" dirty="0"/>
          </a:p>
        </p:txBody>
      </p:sp>
      <p:sp>
        <p:nvSpPr>
          <p:cNvPr id="45" name="ZoneTexte 44"/>
          <p:cNvSpPr txBox="1"/>
          <p:nvPr/>
        </p:nvSpPr>
        <p:spPr>
          <a:xfrm>
            <a:off x="9921875" y="4802522"/>
            <a:ext cx="1130438" cy="369332"/>
          </a:xfrm>
          <a:prstGeom prst="rect">
            <a:avLst/>
          </a:prstGeom>
          <a:noFill/>
          <a:ln>
            <a:solidFill>
              <a:schemeClr val="tx1"/>
            </a:solidFill>
            <a:prstDash val="solid"/>
          </a:ln>
        </p:spPr>
        <p:txBody>
          <a:bodyPr wrap="none" rtlCol="0">
            <a:spAutoFit/>
          </a:bodyPr>
          <a:lstStyle/>
          <a:p>
            <a:r>
              <a:rPr lang="fr-FR" dirty="0" smtClean="0"/>
              <a:t>Campagne</a:t>
            </a:r>
            <a:endParaRPr lang="fr-FR" dirty="0"/>
          </a:p>
        </p:txBody>
      </p:sp>
      <p:sp>
        <p:nvSpPr>
          <p:cNvPr id="47" name="ZoneTexte 46"/>
          <p:cNvSpPr txBox="1"/>
          <p:nvPr/>
        </p:nvSpPr>
        <p:spPr>
          <a:xfrm>
            <a:off x="1462311" y="5312677"/>
            <a:ext cx="768159" cy="369332"/>
          </a:xfrm>
          <a:prstGeom prst="rect">
            <a:avLst/>
          </a:prstGeom>
          <a:noFill/>
          <a:ln>
            <a:solidFill>
              <a:schemeClr val="tx1"/>
            </a:solidFill>
            <a:prstDash val="solid"/>
          </a:ln>
        </p:spPr>
        <p:txBody>
          <a:bodyPr wrap="none" rtlCol="0">
            <a:spAutoFit/>
          </a:bodyPr>
          <a:lstStyle/>
          <a:p>
            <a:r>
              <a:rPr lang="fr-FR" dirty="0" smtClean="0"/>
              <a:t>Regret</a:t>
            </a:r>
            <a:endParaRPr lang="fr-FR" dirty="0"/>
          </a:p>
        </p:txBody>
      </p:sp>
      <p:sp>
        <p:nvSpPr>
          <p:cNvPr id="48" name="ZoneTexte 47"/>
          <p:cNvSpPr txBox="1"/>
          <p:nvPr/>
        </p:nvSpPr>
        <p:spPr>
          <a:xfrm>
            <a:off x="927840" y="2333604"/>
            <a:ext cx="788999" cy="369332"/>
          </a:xfrm>
          <a:prstGeom prst="rect">
            <a:avLst/>
          </a:prstGeom>
          <a:noFill/>
          <a:ln>
            <a:solidFill>
              <a:schemeClr val="tx1"/>
            </a:solidFill>
            <a:prstDash val="solid"/>
          </a:ln>
        </p:spPr>
        <p:txBody>
          <a:bodyPr wrap="none" rtlCol="0">
            <a:spAutoFit/>
          </a:bodyPr>
          <a:lstStyle/>
          <a:p>
            <a:r>
              <a:rPr lang="fr-FR" dirty="0" smtClean="0"/>
              <a:t>Amitié</a:t>
            </a:r>
            <a:endParaRPr lang="fr-FR" dirty="0"/>
          </a:p>
        </p:txBody>
      </p:sp>
      <p:sp>
        <p:nvSpPr>
          <p:cNvPr id="49" name="ZoneTexte 48"/>
          <p:cNvSpPr txBox="1"/>
          <p:nvPr/>
        </p:nvSpPr>
        <p:spPr>
          <a:xfrm>
            <a:off x="5444864" y="2324018"/>
            <a:ext cx="960263" cy="369332"/>
          </a:xfrm>
          <a:prstGeom prst="rect">
            <a:avLst/>
          </a:prstGeom>
          <a:noFill/>
          <a:ln>
            <a:solidFill>
              <a:schemeClr val="tx1"/>
            </a:solidFill>
            <a:prstDash val="solid"/>
          </a:ln>
        </p:spPr>
        <p:txBody>
          <a:bodyPr wrap="none" rtlCol="0">
            <a:spAutoFit/>
          </a:bodyPr>
          <a:lstStyle/>
          <a:p>
            <a:r>
              <a:rPr lang="fr-FR" dirty="0" smtClean="0"/>
              <a:t>Tristesse</a:t>
            </a:r>
            <a:endParaRPr lang="fr-FR" dirty="0"/>
          </a:p>
        </p:txBody>
      </p:sp>
      <p:sp>
        <p:nvSpPr>
          <p:cNvPr id="50" name="ZoneTexte 49"/>
          <p:cNvSpPr txBox="1"/>
          <p:nvPr/>
        </p:nvSpPr>
        <p:spPr>
          <a:xfrm>
            <a:off x="5192730" y="5774386"/>
            <a:ext cx="663195" cy="369332"/>
          </a:xfrm>
          <a:prstGeom prst="rect">
            <a:avLst/>
          </a:prstGeom>
          <a:noFill/>
          <a:ln>
            <a:solidFill>
              <a:schemeClr val="tx1"/>
            </a:solidFill>
            <a:prstDash val="solid"/>
          </a:ln>
        </p:spPr>
        <p:txBody>
          <a:bodyPr wrap="none" rtlCol="0">
            <a:spAutoFit/>
          </a:bodyPr>
          <a:lstStyle/>
          <a:p>
            <a:r>
              <a:rPr lang="fr-FR" dirty="0" smtClean="0"/>
              <a:t>Forêt</a:t>
            </a:r>
            <a:endParaRPr lang="fr-FR" dirty="0"/>
          </a:p>
        </p:txBody>
      </p:sp>
      <p:sp>
        <p:nvSpPr>
          <p:cNvPr id="52" name="ZoneTexte 51"/>
          <p:cNvSpPr txBox="1"/>
          <p:nvPr/>
        </p:nvSpPr>
        <p:spPr>
          <a:xfrm>
            <a:off x="3071330" y="2174324"/>
            <a:ext cx="1071127" cy="369332"/>
          </a:xfrm>
          <a:prstGeom prst="rect">
            <a:avLst/>
          </a:prstGeom>
          <a:noFill/>
          <a:ln>
            <a:solidFill>
              <a:schemeClr val="tx1"/>
            </a:solidFill>
            <a:prstDash val="solid"/>
          </a:ln>
        </p:spPr>
        <p:txBody>
          <a:bodyPr wrap="none" rtlCol="0">
            <a:spAutoFit/>
          </a:bodyPr>
          <a:lstStyle/>
          <a:p>
            <a:r>
              <a:rPr lang="fr-FR" dirty="0" smtClean="0"/>
              <a:t>Sensualité</a:t>
            </a:r>
            <a:endParaRPr lang="fr-FR" dirty="0"/>
          </a:p>
        </p:txBody>
      </p:sp>
      <p:sp>
        <p:nvSpPr>
          <p:cNvPr id="53" name="ZoneTexte 52"/>
          <p:cNvSpPr txBox="1"/>
          <p:nvPr/>
        </p:nvSpPr>
        <p:spPr>
          <a:xfrm>
            <a:off x="718765" y="3961986"/>
            <a:ext cx="901209" cy="369332"/>
          </a:xfrm>
          <a:prstGeom prst="rect">
            <a:avLst/>
          </a:prstGeom>
          <a:noFill/>
          <a:ln>
            <a:solidFill>
              <a:schemeClr val="tx1"/>
            </a:solidFill>
            <a:prstDash val="solid"/>
          </a:ln>
        </p:spPr>
        <p:txBody>
          <a:bodyPr wrap="none" rtlCol="0">
            <a:spAutoFit/>
          </a:bodyPr>
          <a:lstStyle/>
          <a:p>
            <a:r>
              <a:rPr lang="fr-FR" dirty="0" smtClean="0"/>
              <a:t>Lyrisme</a:t>
            </a:r>
            <a:endParaRPr lang="fr-FR" dirty="0"/>
          </a:p>
        </p:txBody>
      </p:sp>
      <p:sp>
        <p:nvSpPr>
          <p:cNvPr id="54" name="ZoneTexte 53"/>
          <p:cNvSpPr txBox="1"/>
          <p:nvPr/>
        </p:nvSpPr>
        <p:spPr>
          <a:xfrm>
            <a:off x="9649337" y="3412511"/>
            <a:ext cx="1085554" cy="369332"/>
          </a:xfrm>
          <a:prstGeom prst="rect">
            <a:avLst/>
          </a:prstGeom>
          <a:noFill/>
          <a:ln>
            <a:solidFill>
              <a:schemeClr val="tx1"/>
            </a:solidFill>
            <a:prstDash val="solid"/>
          </a:ln>
        </p:spPr>
        <p:txBody>
          <a:bodyPr wrap="none" rtlCol="0">
            <a:spAutoFit/>
          </a:bodyPr>
          <a:lstStyle/>
          <a:p>
            <a:r>
              <a:rPr lang="fr-FR" dirty="0" smtClean="0"/>
              <a:t>Sensibilité</a:t>
            </a:r>
            <a:endParaRPr lang="fr-FR" dirty="0"/>
          </a:p>
        </p:txBody>
      </p:sp>
      <p:sp>
        <p:nvSpPr>
          <p:cNvPr id="55" name="ZoneTexte 54"/>
          <p:cNvSpPr txBox="1"/>
          <p:nvPr/>
        </p:nvSpPr>
        <p:spPr>
          <a:xfrm>
            <a:off x="8077409" y="2424076"/>
            <a:ext cx="931665" cy="369332"/>
          </a:xfrm>
          <a:prstGeom prst="rect">
            <a:avLst/>
          </a:prstGeom>
          <a:noFill/>
          <a:ln>
            <a:solidFill>
              <a:schemeClr val="tx1"/>
            </a:solidFill>
            <a:prstDash val="solid"/>
          </a:ln>
        </p:spPr>
        <p:txBody>
          <a:bodyPr wrap="none" rtlCol="0">
            <a:spAutoFit/>
          </a:bodyPr>
          <a:lstStyle/>
          <a:p>
            <a:r>
              <a:rPr lang="fr-FR" dirty="0" smtClean="0"/>
              <a:t>Enfance</a:t>
            </a:r>
            <a:endParaRPr lang="fr-FR" dirty="0"/>
          </a:p>
        </p:txBody>
      </p:sp>
      <p:sp>
        <p:nvSpPr>
          <p:cNvPr id="56" name="ZoneTexte 55"/>
          <p:cNvSpPr txBox="1"/>
          <p:nvPr/>
        </p:nvSpPr>
        <p:spPr>
          <a:xfrm>
            <a:off x="695176" y="5768821"/>
            <a:ext cx="821059" cy="369332"/>
          </a:xfrm>
          <a:prstGeom prst="rect">
            <a:avLst/>
          </a:prstGeom>
          <a:noFill/>
          <a:ln>
            <a:solidFill>
              <a:schemeClr val="tx1"/>
            </a:solidFill>
            <a:prstDash val="solid"/>
          </a:ln>
        </p:spPr>
        <p:txBody>
          <a:bodyPr wrap="none" rtlCol="0">
            <a:spAutoFit/>
          </a:bodyPr>
          <a:lstStyle/>
          <a:p>
            <a:r>
              <a:rPr lang="fr-FR" dirty="0" smtClean="0"/>
              <a:t>Société</a:t>
            </a:r>
            <a:endParaRPr lang="fr-FR" dirty="0"/>
          </a:p>
        </p:txBody>
      </p:sp>
      <p:sp>
        <p:nvSpPr>
          <p:cNvPr id="58" name="ZoneTexte 57"/>
          <p:cNvSpPr txBox="1"/>
          <p:nvPr/>
        </p:nvSpPr>
        <p:spPr>
          <a:xfrm>
            <a:off x="2022288" y="4221124"/>
            <a:ext cx="811441" cy="369332"/>
          </a:xfrm>
          <a:prstGeom prst="rect">
            <a:avLst/>
          </a:prstGeom>
          <a:noFill/>
          <a:ln>
            <a:solidFill>
              <a:schemeClr val="tx1"/>
            </a:solidFill>
            <a:prstDash val="solid"/>
          </a:ln>
        </p:spPr>
        <p:txBody>
          <a:bodyPr wrap="none" rtlCol="0">
            <a:spAutoFit/>
          </a:bodyPr>
          <a:lstStyle/>
          <a:p>
            <a:r>
              <a:rPr lang="fr-FR" dirty="0" smtClean="0"/>
              <a:t>Nature</a:t>
            </a:r>
            <a:endParaRPr lang="fr-FR" dirty="0"/>
          </a:p>
        </p:txBody>
      </p:sp>
      <p:sp>
        <p:nvSpPr>
          <p:cNvPr id="59" name="ZoneTexte 58"/>
          <p:cNvSpPr txBox="1"/>
          <p:nvPr/>
        </p:nvSpPr>
        <p:spPr>
          <a:xfrm>
            <a:off x="7071563" y="5497496"/>
            <a:ext cx="1460656" cy="369332"/>
          </a:xfrm>
          <a:prstGeom prst="rect">
            <a:avLst/>
          </a:prstGeom>
          <a:noFill/>
          <a:ln>
            <a:solidFill>
              <a:schemeClr val="tx1"/>
            </a:solidFill>
            <a:prstDash val="solid"/>
          </a:ln>
        </p:spPr>
        <p:txBody>
          <a:bodyPr wrap="none" rtlCol="0">
            <a:spAutoFit/>
          </a:bodyPr>
          <a:lstStyle/>
          <a:p>
            <a:r>
              <a:rPr lang="fr-FR" dirty="0" smtClean="0"/>
              <a:t>Enthousiasme</a:t>
            </a:r>
            <a:endParaRPr lang="fr-FR" dirty="0"/>
          </a:p>
        </p:txBody>
      </p:sp>
      <p:sp>
        <p:nvSpPr>
          <p:cNvPr id="60" name="ZoneTexte 59"/>
          <p:cNvSpPr txBox="1"/>
          <p:nvPr/>
        </p:nvSpPr>
        <p:spPr>
          <a:xfrm>
            <a:off x="1745664" y="1931428"/>
            <a:ext cx="827471" cy="369332"/>
          </a:xfrm>
          <a:prstGeom prst="rect">
            <a:avLst/>
          </a:prstGeom>
          <a:noFill/>
          <a:ln>
            <a:solidFill>
              <a:schemeClr val="tx1"/>
            </a:solidFill>
            <a:prstDash val="solid"/>
          </a:ln>
        </p:spPr>
        <p:txBody>
          <a:bodyPr wrap="none" rtlCol="0">
            <a:spAutoFit/>
          </a:bodyPr>
          <a:lstStyle/>
          <a:p>
            <a:r>
              <a:rPr lang="fr-FR" dirty="0" smtClean="0"/>
              <a:t>Amour</a:t>
            </a:r>
            <a:endParaRPr lang="fr-FR" dirty="0"/>
          </a:p>
        </p:txBody>
      </p:sp>
      <p:sp>
        <p:nvSpPr>
          <p:cNvPr id="61" name="ZoneTexte 60"/>
          <p:cNvSpPr txBox="1"/>
          <p:nvPr/>
        </p:nvSpPr>
        <p:spPr>
          <a:xfrm>
            <a:off x="4287674" y="1862312"/>
            <a:ext cx="1127232" cy="369332"/>
          </a:xfrm>
          <a:prstGeom prst="rect">
            <a:avLst/>
          </a:prstGeom>
          <a:noFill/>
          <a:ln>
            <a:solidFill>
              <a:schemeClr val="tx1"/>
            </a:solidFill>
            <a:prstDash val="solid"/>
          </a:ln>
        </p:spPr>
        <p:txBody>
          <a:bodyPr wrap="none" rtlCol="0">
            <a:spAutoFit/>
          </a:bodyPr>
          <a:lstStyle/>
          <a:p>
            <a:r>
              <a:rPr lang="fr-FR" dirty="0" smtClean="0"/>
              <a:t>Sensations</a:t>
            </a:r>
            <a:endParaRPr lang="fr-FR" dirty="0"/>
          </a:p>
        </p:txBody>
      </p:sp>
      <p:sp>
        <p:nvSpPr>
          <p:cNvPr id="62" name="ZoneTexte 61"/>
          <p:cNvSpPr txBox="1"/>
          <p:nvPr/>
        </p:nvSpPr>
        <p:spPr>
          <a:xfrm>
            <a:off x="8271197" y="1940207"/>
            <a:ext cx="1922962" cy="369332"/>
          </a:xfrm>
          <a:prstGeom prst="rect">
            <a:avLst/>
          </a:prstGeom>
          <a:noFill/>
          <a:ln>
            <a:solidFill>
              <a:schemeClr val="tx1"/>
            </a:solidFill>
            <a:prstDash val="solid"/>
          </a:ln>
        </p:spPr>
        <p:txBody>
          <a:bodyPr wrap="none" rtlCol="0">
            <a:spAutoFit/>
          </a:bodyPr>
          <a:lstStyle/>
          <a:p>
            <a:r>
              <a:rPr lang="fr-FR" dirty="0" smtClean="0"/>
              <a:t>Remise en question</a:t>
            </a:r>
            <a:endParaRPr lang="fr-FR" dirty="0"/>
          </a:p>
        </p:txBody>
      </p:sp>
    </p:spTree>
    <p:extLst>
      <p:ext uri="{BB962C8B-B14F-4D97-AF65-F5344CB8AC3E}">
        <p14:creationId xmlns:p14="http://schemas.microsoft.com/office/powerpoint/2010/main" val="27835315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8175</TotalTime>
  <Words>484</Words>
  <Application>Microsoft Office PowerPoint</Application>
  <PresentationFormat>Grand écran</PresentationFormat>
  <Paragraphs>170</Paragraphs>
  <Slides>23</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23</vt:i4>
      </vt:variant>
    </vt:vector>
  </HeadingPairs>
  <TitlesOfParts>
    <vt:vector size="26" baseType="lpstr">
      <vt:lpstr>Arial</vt:lpstr>
      <vt:lpstr>Garamond</vt:lpstr>
      <vt:lpstr>Organique</vt:lpstr>
      <vt:lpstr>Colette</vt:lpstr>
      <vt:lpstr>L’autrice</vt:lpstr>
      <vt:lpstr>Présentation PowerPoint</vt:lpstr>
      <vt:lpstr>Présentation PowerPoint</vt:lpstr>
      <vt:lpstr>I. Sido</vt:lpstr>
      <vt:lpstr>I. Sido</vt:lpstr>
      <vt:lpstr>Présentation PowerPoint</vt:lpstr>
      <vt:lpstr>Présentation PowerPoint</vt:lpstr>
      <vt:lpstr>II. Les Vrilles de la vigne</vt:lpstr>
      <vt:lpstr>Présentation PowerPoint</vt:lpstr>
      <vt:lpstr>Présentation PowerPoint</vt:lpstr>
      <vt:lpstr>Présentation PowerPoint</vt:lpstr>
      <vt:lpstr>II. Les Vrilles de la vigne</vt:lpstr>
      <vt:lpstr>III. Sido / Les Vrilles de la vigne</vt:lpstr>
      <vt:lpstr>Présentation PowerPoint</vt:lpstr>
      <vt:lpstr>Présentation PowerPoint</vt:lpstr>
      <vt:lpstr>III. Sido / Les Vrilles de la vigne</vt:lpstr>
      <vt:lpstr>Présentation PowerPoint</vt:lpstr>
      <vt:lpstr>Présentation PowerPoint</vt:lpstr>
      <vt:lpstr>III. Sido / Les Vrilles de la vigne</vt:lpstr>
      <vt:lpstr>Présentation PowerPoint</vt:lpstr>
      <vt:lpstr>III. Sido / Les Vrilles de la vigne</vt:lpstr>
      <vt:lpstr>III. Sido / Les Vrilles de la vigne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Colette</dc:title>
  <dc:creator>sophie</dc:creator>
  <cp:lastModifiedBy>sophie</cp:lastModifiedBy>
  <cp:revision>28</cp:revision>
  <dcterms:created xsi:type="dcterms:W3CDTF">2023-06-15T19:16:13Z</dcterms:created>
  <dcterms:modified xsi:type="dcterms:W3CDTF">2023-06-21T21:08:40Z</dcterms:modified>
</cp:coreProperties>
</file>