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85" r:id="rId4"/>
    <p:sldId id="286" r:id="rId5"/>
    <p:sldId id="260" r:id="rId6"/>
    <p:sldId id="261" r:id="rId7"/>
    <p:sldId id="262" r:id="rId8"/>
    <p:sldId id="287" r:id="rId9"/>
    <p:sldId id="264" r:id="rId10"/>
    <p:sldId id="265" r:id="rId11"/>
    <p:sldId id="275" r:id="rId12"/>
    <p:sldId id="288" r:id="rId13"/>
    <p:sldId id="276" r:id="rId14"/>
    <p:sldId id="280" r:id="rId15"/>
    <p:sldId id="269" r:id="rId16"/>
    <p:sldId id="270" r:id="rId17"/>
    <p:sldId id="271" r:id="rId18"/>
    <p:sldId id="272" r:id="rId19"/>
    <p:sldId id="273" r:id="rId20"/>
    <p:sldId id="274" r:id="rId21"/>
    <p:sldId id="281" r:id="rId22"/>
    <p:sldId id="289" r:id="rId23"/>
    <p:sldId id="290" r:id="rId24"/>
    <p:sldId id="282"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EFE8"/>
    <a:srgbClr val="D9DE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8" d="100"/>
          <a:sy n="88" d="100"/>
        </p:scale>
        <p:origin x="57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smtClean="0"/>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6/21/2025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7" name="Espace réservé pour une image  6"/>
          <p:cNvSpPr>
            <a:spLocks noGrp="1"/>
          </p:cNvSpPr>
          <p:nvPr>
            <p:ph type="pic" sz="quarter" idx="10"/>
          </p:nvPr>
        </p:nvSpPr>
        <p:spPr>
          <a:xfrm>
            <a:off x="731838" y="688975"/>
            <a:ext cx="3624262" cy="2333625"/>
          </a:xfrm>
        </p:spPr>
        <p:txBody>
          <a:bodyPr/>
          <a:lstStyle/>
          <a:p>
            <a:endParaRPr lang="fr-FR"/>
          </a:p>
        </p:txBody>
      </p:sp>
      <p:sp>
        <p:nvSpPr>
          <p:cNvPr id="8" name="Espace réservé pour une image  6"/>
          <p:cNvSpPr>
            <a:spLocks noGrp="1"/>
          </p:cNvSpPr>
          <p:nvPr>
            <p:ph type="pic" sz="quarter" idx="11"/>
          </p:nvPr>
        </p:nvSpPr>
        <p:spPr>
          <a:xfrm>
            <a:off x="4606384" y="688975"/>
            <a:ext cx="3624262" cy="2333625"/>
          </a:xfrm>
        </p:spPr>
        <p:txBody>
          <a:bodyPr/>
          <a:lstStyle/>
          <a:p>
            <a:endParaRPr lang="fr-FR"/>
          </a:p>
        </p:txBody>
      </p:sp>
      <p:sp>
        <p:nvSpPr>
          <p:cNvPr id="9" name="Espace réservé pour une image  6"/>
          <p:cNvSpPr>
            <a:spLocks noGrp="1"/>
          </p:cNvSpPr>
          <p:nvPr>
            <p:ph type="pic" sz="quarter" idx="12"/>
          </p:nvPr>
        </p:nvSpPr>
        <p:spPr>
          <a:xfrm>
            <a:off x="731838" y="3638363"/>
            <a:ext cx="3624262" cy="2333625"/>
          </a:xfrm>
        </p:spPr>
        <p:txBody>
          <a:bodyPr/>
          <a:lstStyle/>
          <a:p>
            <a:endParaRPr lang="fr-FR"/>
          </a:p>
        </p:txBody>
      </p:sp>
      <p:sp>
        <p:nvSpPr>
          <p:cNvPr id="10" name="Espace réservé pour une image  6"/>
          <p:cNvSpPr>
            <a:spLocks noGrp="1"/>
          </p:cNvSpPr>
          <p:nvPr>
            <p:ph type="pic" sz="quarter" idx="13"/>
          </p:nvPr>
        </p:nvSpPr>
        <p:spPr>
          <a:xfrm>
            <a:off x="4606384" y="3638362"/>
            <a:ext cx="3624262" cy="2333625"/>
          </a:xfrm>
        </p:spPr>
        <p:txBody>
          <a:bodyPr/>
          <a:lstStyle/>
          <a:p>
            <a:endParaRPr lang="fr-FR"/>
          </a:p>
        </p:txBody>
      </p:sp>
      <p:sp>
        <p:nvSpPr>
          <p:cNvPr id="11" name="Espace réservé pour une image  6"/>
          <p:cNvSpPr>
            <a:spLocks noGrp="1"/>
          </p:cNvSpPr>
          <p:nvPr>
            <p:ph type="pic" sz="quarter" idx="14"/>
          </p:nvPr>
        </p:nvSpPr>
        <p:spPr>
          <a:xfrm>
            <a:off x="8480930" y="688974"/>
            <a:ext cx="2846872" cy="5283013"/>
          </a:xfrm>
        </p:spPr>
        <p:txBody>
          <a:bodyPr/>
          <a:lstStyle/>
          <a:p>
            <a:endParaRPr lang="fr-FR"/>
          </a:p>
        </p:txBody>
      </p:sp>
    </p:spTree>
    <p:extLst>
      <p:ext uri="{BB962C8B-B14F-4D97-AF65-F5344CB8AC3E}">
        <p14:creationId xmlns:p14="http://schemas.microsoft.com/office/powerpoint/2010/main" val="38422717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12" name="Espace réservé pour une image  6"/>
          <p:cNvSpPr>
            <a:spLocks noGrp="1"/>
          </p:cNvSpPr>
          <p:nvPr>
            <p:ph type="pic" sz="quarter" idx="10"/>
          </p:nvPr>
        </p:nvSpPr>
        <p:spPr>
          <a:xfrm>
            <a:off x="1011238" y="1807582"/>
            <a:ext cx="2226814" cy="3345329"/>
          </a:xfrm>
        </p:spPr>
        <p:txBody>
          <a:bodyPr/>
          <a:lstStyle/>
          <a:p>
            <a:endParaRPr lang="fr-FR"/>
          </a:p>
        </p:txBody>
      </p:sp>
      <p:sp>
        <p:nvSpPr>
          <p:cNvPr id="13" name="Espace réservé pour une image  6"/>
          <p:cNvSpPr>
            <a:spLocks noGrp="1"/>
          </p:cNvSpPr>
          <p:nvPr>
            <p:ph type="pic" sz="quarter" idx="11"/>
          </p:nvPr>
        </p:nvSpPr>
        <p:spPr>
          <a:xfrm>
            <a:off x="6195760" y="1807581"/>
            <a:ext cx="2226814" cy="3345329"/>
          </a:xfrm>
        </p:spPr>
        <p:txBody>
          <a:bodyPr/>
          <a:lstStyle/>
          <a:p>
            <a:endParaRPr lang="fr-FR"/>
          </a:p>
        </p:txBody>
      </p:sp>
      <p:sp>
        <p:nvSpPr>
          <p:cNvPr id="14" name="Espace réservé du texte 3"/>
          <p:cNvSpPr>
            <a:spLocks noGrp="1"/>
          </p:cNvSpPr>
          <p:nvPr>
            <p:ph type="body" sz="quarter" idx="12"/>
          </p:nvPr>
        </p:nvSpPr>
        <p:spPr>
          <a:xfrm>
            <a:off x="3337813" y="1807580"/>
            <a:ext cx="2663825" cy="3344863"/>
          </a:xfr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5" name="Espace réservé du texte 3"/>
          <p:cNvSpPr>
            <a:spLocks noGrp="1"/>
          </p:cNvSpPr>
          <p:nvPr>
            <p:ph type="body" sz="quarter" idx="13"/>
          </p:nvPr>
        </p:nvSpPr>
        <p:spPr>
          <a:xfrm>
            <a:off x="8522335" y="1807581"/>
            <a:ext cx="2663825" cy="33448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66350282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smtClean="0"/>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6/21/2025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smtClean="0"/>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6/21/2025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6/21/2025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6/21/2025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6/21/2025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6/21/2025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6/21/2025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smtClean="0"/>
              <a:t>Modifiez le style du titre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6/21/2025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1797521"/>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5402" y="982133"/>
            <a:ext cx="9601196" cy="588484"/>
          </a:xfrm>
        </p:spPr>
        <p:txBody>
          <a:bodyPr/>
          <a:lstStyle/>
          <a:p>
            <a:r>
              <a:rPr lang="fr-FR" dirty="0" smtClean="0"/>
              <a:t>Modifiez le style du titre</a:t>
            </a:r>
            <a:endParaRPr lang="en-US" dirty="0"/>
          </a:p>
        </p:txBody>
      </p:sp>
      <p:sp>
        <p:nvSpPr>
          <p:cNvPr id="3" name="Content Placeholder 2"/>
          <p:cNvSpPr>
            <a:spLocks noGrp="1"/>
          </p:cNvSpPr>
          <p:nvPr>
            <p:ph idx="1"/>
          </p:nvPr>
        </p:nvSpPr>
        <p:spPr>
          <a:xfrm>
            <a:off x="1295401" y="2024426"/>
            <a:ext cx="9601196" cy="3851442"/>
          </a:xfr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6/21/2025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6/21/2025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6/21/2025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1295402" y="982132"/>
            <a:ext cx="9601196" cy="825153"/>
          </a:xfrm>
        </p:spPr>
        <p:txBody>
          <a:bodyPr>
            <a:normAutofit/>
          </a:bodyPr>
          <a:lstStyle>
            <a:lvl1pPr>
              <a:defRPr sz="4000"/>
            </a:lvl1pPr>
          </a:lstStyle>
          <a:p>
            <a:r>
              <a:rPr lang="fr-FR" dirty="0" smtClean="0"/>
              <a:t>Modifiez le style du titre</a:t>
            </a:r>
            <a:endParaRPr lang="fr-FR" dirty="0"/>
          </a:p>
        </p:txBody>
      </p:sp>
      <p:sp>
        <p:nvSpPr>
          <p:cNvPr id="7" name="Espace réservé pour une image  6"/>
          <p:cNvSpPr>
            <a:spLocks noGrp="1"/>
          </p:cNvSpPr>
          <p:nvPr>
            <p:ph type="pic" sz="quarter" idx="10"/>
          </p:nvPr>
        </p:nvSpPr>
        <p:spPr>
          <a:xfrm>
            <a:off x="1011238" y="2463800"/>
            <a:ext cx="2226814" cy="3345329"/>
          </a:xfrm>
        </p:spPr>
        <p:txBody>
          <a:bodyPr/>
          <a:lstStyle/>
          <a:p>
            <a:endParaRPr lang="fr-FR"/>
          </a:p>
        </p:txBody>
      </p:sp>
      <p:sp>
        <p:nvSpPr>
          <p:cNvPr id="8" name="Espace réservé pour une image  6"/>
          <p:cNvSpPr>
            <a:spLocks noGrp="1"/>
          </p:cNvSpPr>
          <p:nvPr>
            <p:ph type="pic" sz="quarter" idx="11"/>
          </p:nvPr>
        </p:nvSpPr>
        <p:spPr>
          <a:xfrm>
            <a:off x="3729337" y="2463799"/>
            <a:ext cx="2226814" cy="3345329"/>
          </a:xfrm>
        </p:spPr>
        <p:txBody>
          <a:bodyPr/>
          <a:lstStyle/>
          <a:p>
            <a:endParaRPr lang="fr-FR"/>
          </a:p>
        </p:txBody>
      </p:sp>
      <p:sp>
        <p:nvSpPr>
          <p:cNvPr id="9" name="Espace réservé pour une image  6"/>
          <p:cNvSpPr>
            <a:spLocks noGrp="1"/>
          </p:cNvSpPr>
          <p:nvPr>
            <p:ph type="pic" sz="quarter" idx="12"/>
          </p:nvPr>
        </p:nvSpPr>
        <p:spPr>
          <a:xfrm>
            <a:off x="6447436" y="2463799"/>
            <a:ext cx="4643699" cy="3345329"/>
          </a:xfrm>
        </p:spPr>
        <p:txBody>
          <a:bodyPr/>
          <a:lstStyle/>
          <a:p>
            <a:endParaRPr lang="fr-FR"/>
          </a:p>
        </p:txBody>
      </p:sp>
      <p:cxnSp>
        <p:nvCxnSpPr>
          <p:cNvPr id="11" name="Straight Connector 13"/>
          <p:cNvCxnSpPr/>
          <p:nvPr userDrawn="1"/>
        </p:nvCxnSpPr>
        <p:spPr>
          <a:xfrm>
            <a:off x="1396169" y="1980402"/>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358489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1295402" y="982132"/>
            <a:ext cx="9601196" cy="825153"/>
          </a:xfrm>
        </p:spPr>
        <p:txBody>
          <a:bodyPr>
            <a:normAutofit/>
          </a:bodyPr>
          <a:lstStyle>
            <a:lvl1pPr>
              <a:defRPr sz="4000"/>
            </a:lvl1pPr>
          </a:lstStyle>
          <a:p>
            <a:r>
              <a:rPr lang="fr-FR" dirty="0" smtClean="0"/>
              <a:t>Modifiez le style du titre</a:t>
            </a:r>
            <a:endParaRPr lang="fr-FR" dirty="0"/>
          </a:p>
        </p:txBody>
      </p:sp>
      <p:sp>
        <p:nvSpPr>
          <p:cNvPr id="7" name="Espace réservé pour une image  6"/>
          <p:cNvSpPr>
            <a:spLocks noGrp="1"/>
          </p:cNvSpPr>
          <p:nvPr>
            <p:ph type="pic" sz="quarter" idx="10"/>
          </p:nvPr>
        </p:nvSpPr>
        <p:spPr>
          <a:xfrm>
            <a:off x="1011238" y="2463800"/>
            <a:ext cx="2226814" cy="3345329"/>
          </a:xfrm>
        </p:spPr>
        <p:txBody>
          <a:bodyPr/>
          <a:lstStyle/>
          <a:p>
            <a:endParaRPr lang="fr-FR"/>
          </a:p>
        </p:txBody>
      </p:sp>
      <p:sp>
        <p:nvSpPr>
          <p:cNvPr id="8" name="Espace réservé pour une image  6"/>
          <p:cNvSpPr>
            <a:spLocks noGrp="1"/>
          </p:cNvSpPr>
          <p:nvPr>
            <p:ph type="pic" sz="quarter" idx="11"/>
          </p:nvPr>
        </p:nvSpPr>
        <p:spPr>
          <a:xfrm>
            <a:off x="6195760" y="2463799"/>
            <a:ext cx="2226814" cy="3345329"/>
          </a:xfrm>
        </p:spPr>
        <p:txBody>
          <a:bodyPr/>
          <a:lstStyle/>
          <a:p>
            <a:endParaRPr lang="fr-FR"/>
          </a:p>
        </p:txBody>
      </p:sp>
      <p:cxnSp>
        <p:nvCxnSpPr>
          <p:cNvPr id="11" name="Straight Connector 13"/>
          <p:cNvCxnSpPr/>
          <p:nvPr userDrawn="1"/>
        </p:nvCxnSpPr>
        <p:spPr>
          <a:xfrm>
            <a:off x="1396169" y="1980402"/>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4" name="Espace réservé du texte 3"/>
          <p:cNvSpPr>
            <a:spLocks noGrp="1"/>
          </p:cNvSpPr>
          <p:nvPr>
            <p:ph type="body" sz="quarter" idx="12"/>
          </p:nvPr>
        </p:nvSpPr>
        <p:spPr>
          <a:xfrm>
            <a:off x="3337813" y="2463798"/>
            <a:ext cx="2663825" cy="3344863"/>
          </a:xfr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texte 3"/>
          <p:cNvSpPr>
            <a:spLocks noGrp="1"/>
          </p:cNvSpPr>
          <p:nvPr>
            <p:ph type="body" sz="quarter" idx="13"/>
          </p:nvPr>
        </p:nvSpPr>
        <p:spPr>
          <a:xfrm>
            <a:off x="8522335" y="2463799"/>
            <a:ext cx="2663825" cy="33448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99145133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6/21/2025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70" r:id="rId8"/>
    <p:sldLayoutId id="2147483672" r:id="rId9"/>
    <p:sldLayoutId id="2147483671" r:id="rId10"/>
    <p:sldLayoutId id="2147483673" r:id="rId11"/>
    <p:sldLayoutId id="2147483656" r:id="rId12"/>
    <p:sldLayoutId id="2147483660" r:id="rId13"/>
    <p:sldLayoutId id="2147483657" r:id="rId14"/>
    <p:sldLayoutId id="2147483663" r:id="rId15"/>
    <p:sldLayoutId id="2147483664" r:id="rId16"/>
    <p:sldLayoutId id="2147483665" r:id="rId17"/>
    <p:sldLayoutId id="2147483666" r:id="rId18"/>
    <p:sldLayoutId id="2147483667" r:id="rId19"/>
    <p:sldLayoutId id="2147483658" r:id="rId20"/>
    <p:sldLayoutId id="2147483659" r:id="rId21"/>
  </p:sldLayoutIdLst>
  <p:timing>
    <p:tnLst>
      <p:par>
        <p:cTn id="1" dur="indefinite" restart="never" nodeType="tmRoot"/>
      </p:par>
    </p:tnLst>
  </p:timing>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radiofrance.fr/franceculture/podcasts/serie-colette" TargetMode="External"/><Relationship Id="rId2" Type="http://schemas.openxmlformats.org/officeDocument/2006/relationships/hyperlink" Target="https://www.radiofrance.fr/franceinter/podcasts/un-ete-avec-colette?p=4"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692397" y="1359502"/>
            <a:ext cx="6815669" cy="1515533"/>
          </a:xfrm>
        </p:spPr>
        <p:txBody>
          <a:bodyPr/>
          <a:lstStyle/>
          <a:p>
            <a:r>
              <a:rPr lang="fr-FR" dirty="0" smtClean="0"/>
              <a:t>Colette</a:t>
            </a:r>
            <a:endParaRPr lang="fr-FR" dirty="0"/>
          </a:p>
        </p:txBody>
      </p:sp>
      <p:sp>
        <p:nvSpPr>
          <p:cNvPr id="3" name="Sous-titre 2"/>
          <p:cNvSpPr>
            <a:spLocks noGrp="1"/>
          </p:cNvSpPr>
          <p:nvPr>
            <p:ph type="subTitle" idx="1"/>
          </p:nvPr>
        </p:nvSpPr>
        <p:spPr/>
        <p:txBody>
          <a:bodyPr>
            <a:normAutofit lnSpcReduction="10000"/>
          </a:bodyPr>
          <a:lstStyle/>
          <a:p>
            <a:pPr algn="l"/>
            <a:r>
              <a:rPr lang="fr-FR" dirty="0" smtClean="0"/>
              <a:t>Prénoms, Nom :</a:t>
            </a:r>
          </a:p>
          <a:p>
            <a:pPr algn="l"/>
            <a:r>
              <a:rPr lang="fr-FR" dirty="0" smtClean="0"/>
              <a:t>Date et lieu de naissance :</a:t>
            </a:r>
          </a:p>
          <a:p>
            <a:pPr algn="l"/>
            <a:r>
              <a:rPr lang="fr-FR" dirty="0" smtClean="0"/>
              <a:t>Date et lieu de décès :</a:t>
            </a:r>
            <a:endParaRPr lang="fr-FR" dirty="0"/>
          </a:p>
        </p:txBody>
      </p:sp>
    </p:spTree>
    <p:extLst>
      <p:ext uri="{BB962C8B-B14F-4D97-AF65-F5344CB8AC3E}">
        <p14:creationId xmlns:p14="http://schemas.microsoft.com/office/powerpoint/2010/main" val="1631999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729346" y="704935"/>
            <a:ext cx="9840684" cy="1200329"/>
          </a:xfrm>
          <a:prstGeom prst="rect">
            <a:avLst/>
          </a:prstGeom>
          <a:noFill/>
        </p:spPr>
        <p:txBody>
          <a:bodyPr wrap="square" rtlCol="0">
            <a:spAutoFit/>
          </a:bodyPr>
          <a:lstStyle/>
          <a:p>
            <a:r>
              <a:rPr lang="fr-FR" dirty="0" smtClean="0"/>
              <a:t>Le père : </a:t>
            </a:r>
          </a:p>
          <a:p>
            <a:pPr marL="285750" indent="-285750">
              <a:buFont typeface="Arial" panose="020B0604020202020204" pitchFamily="34" charset="0"/>
              <a:buChar char="•"/>
            </a:pPr>
            <a:r>
              <a:rPr lang="fr-FR" dirty="0" smtClean="0"/>
              <a:t> </a:t>
            </a:r>
          </a:p>
          <a:p>
            <a:pPr marL="285750" indent="-285750">
              <a:buFont typeface="Arial" panose="020B0604020202020204" pitchFamily="34" charset="0"/>
              <a:buChar char="•"/>
            </a:pPr>
            <a:r>
              <a:rPr lang="fr-FR" dirty="0"/>
              <a:t> </a:t>
            </a:r>
            <a:endParaRPr lang="fr-FR" dirty="0" smtClean="0"/>
          </a:p>
          <a:p>
            <a:pPr marL="285750" indent="-285750">
              <a:buFont typeface="Arial" panose="020B0604020202020204" pitchFamily="34" charset="0"/>
              <a:buChar char="•"/>
            </a:pPr>
            <a:r>
              <a:rPr lang="fr-FR" dirty="0" smtClean="0"/>
              <a:t> </a:t>
            </a:r>
            <a:endParaRPr lang="fr-FR" dirty="0"/>
          </a:p>
        </p:txBody>
      </p:sp>
      <p:sp>
        <p:nvSpPr>
          <p:cNvPr id="4" name="ZoneTexte 3"/>
          <p:cNvSpPr txBox="1"/>
          <p:nvPr/>
        </p:nvSpPr>
        <p:spPr>
          <a:xfrm>
            <a:off x="729346" y="2207164"/>
            <a:ext cx="9840684" cy="1477328"/>
          </a:xfrm>
          <a:prstGeom prst="rect">
            <a:avLst/>
          </a:prstGeom>
          <a:noFill/>
        </p:spPr>
        <p:txBody>
          <a:bodyPr wrap="square" rtlCol="0">
            <a:spAutoFit/>
          </a:bodyPr>
          <a:lstStyle/>
          <a:p>
            <a:r>
              <a:rPr lang="fr-FR" dirty="0" smtClean="0"/>
              <a:t>Léo : </a:t>
            </a:r>
          </a:p>
          <a:p>
            <a:pPr marL="285750" indent="-285750">
              <a:buFont typeface="Arial" panose="020B0604020202020204" pitchFamily="34" charset="0"/>
              <a:buChar char="•"/>
            </a:pPr>
            <a:r>
              <a:rPr lang="fr-FR" dirty="0"/>
              <a:t> </a:t>
            </a:r>
            <a:r>
              <a:rPr lang="fr-FR" dirty="0" smtClean="0"/>
              <a:t> </a:t>
            </a:r>
          </a:p>
          <a:p>
            <a:pPr marL="285750" indent="-285750">
              <a:buFont typeface="Arial" panose="020B0604020202020204" pitchFamily="34" charset="0"/>
              <a:buChar char="•"/>
            </a:pPr>
            <a:r>
              <a:rPr lang="fr-FR" dirty="0" smtClean="0"/>
              <a:t> </a:t>
            </a:r>
          </a:p>
          <a:p>
            <a:pPr marL="285750" indent="-285750">
              <a:buFont typeface="Arial" panose="020B0604020202020204" pitchFamily="34" charset="0"/>
              <a:buChar char="•"/>
            </a:pPr>
            <a:r>
              <a:rPr lang="fr-FR" dirty="0" smtClean="0"/>
              <a:t> </a:t>
            </a:r>
          </a:p>
          <a:p>
            <a:pPr marL="285750" indent="-285750">
              <a:buFont typeface="Arial" panose="020B0604020202020204" pitchFamily="34" charset="0"/>
              <a:buChar char="•"/>
            </a:pPr>
            <a:endParaRPr lang="fr-FR" dirty="0"/>
          </a:p>
        </p:txBody>
      </p:sp>
      <p:sp>
        <p:nvSpPr>
          <p:cNvPr id="5" name="ZoneTexte 4"/>
          <p:cNvSpPr txBox="1"/>
          <p:nvPr/>
        </p:nvSpPr>
        <p:spPr>
          <a:xfrm>
            <a:off x="729346" y="3785593"/>
            <a:ext cx="9840684" cy="1200329"/>
          </a:xfrm>
          <a:prstGeom prst="rect">
            <a:avLst/>
          </a:prstGeom>
          <a:noFill/>
        </p:spPr>
        <p:txBody>
          <a:bodyPr wrap="square" rtlCol="0">
            <a:spAutoFit/>
          </a:bodyPr>
          <a:lstStyle/>
          <a:p>
            <a:r>
              <a:rPr lang="fr-FR" dirty="0" smtClean="0"/>
              <a:t>Achille :</a:t>
            </a:r>
          </a:p>
          <a:p>
            <a:pPr marL="285750" indent="-285750">
              <a:buFont typeface="Arial" panose="020B0604020202020204" pitchFamily="34" charset="0"/>
              <a:buChar char="•"/>
            </a:pPr>
            <a:r>
              <a:rPr lang="fr-FR" dirty="0" smtClean="0"/>
              <a:t> </a:t>
            </a:r>
          </a:p>
          <a:p>
            <a:pPr marL="285750" indent="-285750">
              <a:buFont typeface="Arial" panose="020B0604020202020204" pitchFamily="34" charset="0"/>
              <a:buChar char="•"/>
            </a:pPr>
            <a:r>
              <a:rPr lang="fr-FR" dirty="0"/>
              <a:t> </a:t>
            </a:r>
            <a:endParaRPr lang="fr-FR" dirty="0" smtClean="0"/>
          </a:p>
          <a:p>
            <a:pPr marL="285750" indent="-285750">
              <a:buFont typeface="Arial" panose="020B0604020202020204" pitchFamily="34" charset="0"/>
              <a:buChar char="•"/>
            </a:pPr>
            <a:r>
              <a:rPr lang="fr-FR" dirty="0" smtClean="0"/>
              <a:t>  </a:t>
            </a:r>
            <a:endParaRPr lang="fr-FR" dirty="0"/>
          </a:p>
        </p:txBody>
      </p:sp>
      <p:sp>
        <p:nvSpPr>
          <p:cNvPr id="6" name="ZoneTexte 5"/>
          <p:cNvSpPr txBox="1"/>
          <p:nvPr/>
        </p:nvSpPr>
        <p:spPr>
          <a:xfrm>
            <a:off x="729346" y="4994690"/>
            <a:ext cx="9840684" cy="1200329"/>
          </a:xfrm>
          <a:prstGeom prst="rect">
            <a:avLst/>
          </a:prstGeom>
          <a:noFill/>
        </p:spPr>
        <p:txBody>
          <a:bodyPr wrap="square" rtlCol="0">
            <a:spAutoFit/>
          </a:bodyPr>
          <a:lstStyle/>
          <a:p>
            <a:r>
              <a:rPr lang="fr-FR" dirty="0" smtClean="0"/>
              <a:t>Juliette : </a:t>
            </a:r>
          </a:p>
          <a:p>
            <a:pPr marL="285750" indent="-285750">
              <a:buFont typeface="Arial" panose="020B0604020202020204" pitchFamily="34" charset="0"/>
              <a:buChar char="•"/>
            </a:pPr>
            <a:r>
              <a:rPr lang="fr-FR" dirty="0"/>
              <a:t> </a:t>
            </a:r>
            <a:r>
              <a:rPr lang="fr-FR" dirty="0" smtClean="0"/>
              <a:t> </a:t>
            </a:r>
          </a:p>
          <a:p>
            <a:pPr marL="285750" indent="-285750">
              <a:buFont typeface="Arial" panose="020B0604020202020204" pitchFamily="34" charset="0"/>
              <a:buChar char="•"/>
            </a:pPr>
            <a:r>
              <a:rPr lang="fr-FR" dirty="0"/>
              <a:t> </a:t>
            </a:r>
            <a:endParaRPr lang="fr-FR" dirty="0" smtClean="0"/>
          </a:p>
          <a:p>
            <a:pPr marL="285750" indent="-285750">
              <a:buFont typeface="Arial" panose="020B0604020202020204" pitchFamily="34" charset="0"/>
              <a:buChar char="•"/>
            </a:pPr>
            <a:r>
              <a:rPr lang="fr-FR" dirty="0"/>
              <a:t> </a:t>
            </a:r>
            <a:endParaRPr lang="fr-FR" dirty="0"/>
          </a:p>
        </p:txBody>
      </p:sp>
    </p:spTree>
    <p:extLst>
      <p:ext uri="{BB962C8B-B14F-4D97-AF65-F5344CB8AC3E}">
        <p14:creationId xmlns:p14="http://schemas.microsoft.com/office/powerpoint/2010/main" val="41550745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14063" y="807659"/>
            <a:ext cx="9601196" cy="588484"/>
          </a:xfrm>
        </p:spPr>
        <p:txBody>
          <a:bodyPr>
            <a:normAutofit fontScale="90000"/>
          </a:bodyPr>
          <a:lstStyle/>
          <a:p>
            <a:r>
              <a:rPr lang="fr-FR" dirty="0" smtClean="0"/>
              <a:t>III. </a:t>
            </a:r>
            <a:r>
              <a:rPr lang="fr-FR" i="1" dirty="0" smtClean="0"/>
              <a:t>Les Vrilles de la </a:t>
            </a:r>
            <a:r>
              <a:rPr lang="fr-FR" i="1" dirty="0" smtClean="0"/>
              <a:t>vigne - résumés</a:t>
            </a:r>
            <a:endParaRPr lang="fr-FR" i="1" dirty="0"/>
          </a:p>
        </p:txBody>
      </p:sp>
      <p:sp>
        <p:nvSpPr>
          <p:cNvPr id="5" name="Rectangle 4"/>
          <p:cNvSpPr/>
          <p:nvPr/>
        </p:nvSpPr>
        <p:spPr>
          <a:xfrm>
            <a:off x="3135086" y="1406405"/>
            <a:ext cx="6774024" cy="646331"/>
          </a:xfrm>
          <a:prstGeom prst="rect">
            <a:avLst/>
          </a:prstGeom>
        </p:spPr>
        <p:txBody>
          <a:bodyPr wrap="square">
            <a:spAutoFit/>
          </a:bodyPr>
          <a:lstStyle/>
          <a:p>
            <a:r>
              <a:rPr lang="fr-FR" i="1" dirty="0" smtClean="0"/>
              <a:t>Ecrivez le titre d’une nouvelle (entre « guillemets ») à côté du résumé correspondant</a:t>
            </a:r>
            <a:r>
              <a:rPr lang="fr-FR" i="1" dirty="0"/>
              <a:t/>
            </a:r>
            <a:br>
              <a:rPr lang="fr-FR" i="1" dirty="0"/>
            </a:br>
            <a:endParaRPr lang="fr-FR" dirty="0"/>
          </a:p>
        </p:txBody>
      </p:sp>
      <p:graphicFrame>
        <p:nvGraphicFramePr>
          <p:cNvPr id="8" name="Tableau 7"/>
          <p:cNvGraphicFramePr>
            <a:graphicFrameLocks noGrp="1"/>
          </p:cNvGraphicFramePr>
          <p:nvPr>
            <p:extLst>
              <p:ext uri="{D42A27DB-BD31-4B8C-83A1-F6EECF244321}">
                <p14:modId xmlns:p14="http://schemas.microsoft.com/office/powerpoint/2010/main" val="2882976968"/>
              </p:ext>
            </p:extLst>
          </p:nvPr>
        </p:nvGraphicFramePr>
        <p:xfrm>
          <a:off x="895738" y="2062998"/>
          <a:ext cx="10450285" cy="4114800"/>
        </p:xfrm>
        <a:graphic>
          <a:graphicData uri="http://schemas.openxmlformats.org/drawingml/2006/table">
            <a:tbl>
              <a:tblPr firstRow="1" bandRow="1">
                <a:tableStyleId>{5C22544A-7EE6-4342-B048-85BDC9FD1C3A}</a:tableStyleId>
              </a:tblPr>
              <a:tblGrid>
                <a:gridCol w="6792768"/>
                <a:gridCol w="3657517"/>
              </a:tblGrid>
              <a:tr h="370840">
                <a:tc>
                  <a:txBody>
                    <a:bodyPr/>
                    <a:lstStyle/>
                    <a:p>
                      <a:r>
                        <a:rPr lang="fr-FR" sz="1800" b="0" kern="1200" dirty="0" smtClean="0">
                          <a:solidFill>
                            <a:schemeClr val="tx1"/>
                          </a:solidFill>
                          <a:effectLst/>
                          <a:latin typeface="+mn-lt"/>
                          <a:ea typeface="+mn-ea"/>
                          <a:cs typeface="+mn-cs"/>
                        </a:rPr>
                        <a:t>Toby-Chien et Kiki-la-Doucette ont la parole. Ils commentent la vie tourmentée de leur maîtresse</a:t>
                      </a:r>
                      <a:endParaRPr lang="fr-FR" b="0" dirty="0">
                        <a:solidFill>
                          <a:schemeClr val="tx1"/>
                        </a:solidFill>
                      </a:endParaRPr>
                    </a:p>
                  </a:txBody>
                  <a:tcPr>
                    <a:solidFill>
                      <a:srgbClr val="EDEFE8"/>
                    </a:solidFill>
                  </a:tcPr>
                </a:tc>
                <a:tc>
                  <a:txBody>
                    <a:bodyPr/>
                    <a:lstStyle/>
                    <a:p>
                      <a:endParaRPr lang="fr-FR" b="0" dirty="0">
                        <a:solidFill>
                          <a:schemeClr val="tx1"/>
                        </a:solidFill>
                      </a:endParaRPr>
                    </a:p>
                  </a:txBody>
                  <a:tcPr>
                    <a:solidFill>
                      <a:srgbClr val="EDEFE8"/>
                    </a:solidFill>
                  </a:tcPr>
                </a:tc>
              </a:tr>
              <a:tr h="370840">
                <a:tc>
                  <a:txBody>
                    <a:bodyPr/>
                    <a:lstStyle/>
                    <a:p>
                      <a:r>
                        <a:rPr lang="fr-FR" sz="1800" kern="1200" dirty="0" smtClean="0">
                          <a:solidFill>
                            <a:schemeClr val="dk1"/>
                          </a:solidFill>
                          <a:effectLst/>
                          <a:latin typeface="+mn-lt"/>
                          <a:ea typeface="+mn-ea"/>
                          <a:cs typeface="+mn-cs"/>
                        </a:rPr>
                        <a:t>La narratrice prend le prétexte d’un dernier feu de cheminée pour évoquer le printemps à Saint-Sauveur-en-Puisaye</a:t>
                      </a:r>
                      <a:endParaRPr lang="fr-FR" dirty="0"/>
                    </a:p>
                  </a:txBody>
                  <a:tcPr>
                    <a:solidFill>
                      <a:srgbClr val="D9DECD"/>
                    </a:solidFill>
                  </a:tcPr>
                </a:tc>
                <a:tc>
                  <a:txBody>
                    <a:bodyPr/>
                    <a:lstStyle/>
                    <a:p>
                      <a:endParaRPr lang="fr-FR" dirty="0"/>
                    </a:p>
                  </a:txBody>
                  <a:tcPr/>
                </a:tc>
              </a:tr>
              <a:tr h="370840">
                <a:tc>
                  <a:txBody>
                    <a:bodyPr/>
                    <a:lstStyle/>
                    <a:p>
                      <a:r>
                        <a:rPr lang="fr-FR" sz="1800" kern="1200" dirty="0" smtClean="0">
                          <a:solidFill>
                            <a:schemeClr val="dk1"/>
                          </a:solidFill>
                          <a:effectLst/>
                          <a:latin typeface="+mn-lt"/>
                          <a:ea typeface="+mn-ea"/>
                          <a:cs typeface="+mn-cs"/>
                        </a:rPr>
                        <a:t>Conte allégorique dans lequel la narratrice utilise l’image poétique du rossignol pour évoquer son désir d’émancipation et sa recherche d’une voix poétique</a:t>
                      </a:r>
                      <a:endParaRPr lang="fr-FR" dirty="0"/>
                    </a:p>
                  </a:txBody>
                  <a:tcPr/>
                </a:tc>
                <a:tc>
                  <a:txBody>
                    <a:bodyPr/>
                    <a:lstStyle/>
                    <a:p>
                      <a:endParaRPr lang="fr-FR" dirty="0"/>
                    </a:p>
                  </a:txBody>
                  <a:tcPr/>
                </a:tc>
              </a:tr>
              <a:tr h="370840">
                <a:tc>
                  <a:txBody>
                    <a:bodyPr/>
                    <a:lstStyle/>
                    <a:p>
                      <a:r>
                        <a:rPr lang="fr-FR" sz="1800" kern="1200" dirty="0" smtClean="0">
                          <a:solidFill>
                            <a:schemeClr val="dk1"/>
                          </a:solidFill>
                          <a:effectLst/>
                          <a:latin typeface="+mn-lt"/>
                          <a:ea typeface="+mn-ea"/>
                          <a:cs typeface="+mn-cs"/>
                        </a:rPr>
                        <a:t>Toby-Chien et Kiki-la-Doucette ont à nouveau la parole. Ils évoquent la scène et les spectacles</a:t>
                      </a:r>
                      <a:endParaRPr lang="fr-FR" dirty="0"/>
                    </a:p>
                  </a:txBody>
                  <a:tcPr/>
                </a:tc>
                <a:tc>
                  <a:txBody>
                    <a:bodyPr/>
                    <a:lstStyle/>
                    <a:p>
                      <a:endParaRPr lang="fr-FR" dirty="0"/>
                    </a:p>
                  </a:txBody>
                  <a:tcPr/>
                </a:tc>
              </a:tr>
              <a:tr h="370840">
                <a:tc>
                  <a:txBody>
                    <a:bodyPr/>
                    <a:lstStyle/>
                    <a:p>
                      <a:r>
                        <a:rPr lang="fr-FR" sz="1800" kern="1200" dirty="0" smtClean="0">
                          <a:solidFill>
                            <a:schemeClr val="dk1"/>
                          </a:solidFill>
                          <a:effectLst/>
                          <a:latin typeface="+mn-lt"/>
                          <a:ea typeface="+mn-ea"/>
                          <a:cs typeface="+mn-cs"/>
                        </a:rPr>
                        <a:t>Entre enchantement et désillusion, un narrateur raconte un concert de chant auquel il a assisté</a:t>
                      </a:r>
                      <a:endParaRPr lang="fr-FR" dirty="0"/>
                    </a:p>
                  </a:txBody>
                  <a:tcPr/>
                </a:tc>
                <a:tc>
                  <a:txBody>
                    <a:bodyPr/>
                    <a:lstStyle/>
                    <a:p>
                      <a:endParaRPr lang="fr-FR" dirty="0"/>
                    </a:p>
                  </a:txBody>
                  <a:tcPr/>
                </a:tc>
              </a:tr>
              <a:tr h="370840">
                <a:tc>
                  <a:txBody>
                    <a:bodyPr/>
                    <a:lstStyle/>
                    <a:p>
                      <a:r>
                        <a:rPr lang="fr-FR" sz="1800" kern="1200" dirty="0" smtClean="0">
                          <a:solidFill>
                            <a:schemeClr val="dk1"/>
                          </a:solidFill>
                          <a:effectLst/>
                          <a:latin typeface="+mn-lt"/>
                          <a:ea typeface="+mn-ea"/>
                          <a:cs typeface="+mn-cs"/>
                        </a:rPr>
                        <a:t>Grâce au pouvoir incantatoire de l’écriture, la narratrice invite son interlocutrice à partager ses souvenirs d’enfance</a:t>
                      </a:r>
                      <a:endParaRPr lang="fr-FR" dirty="0"/>
                    </a:p>
                  </a:txBody>
                  <a:tcPr/>
                </a:tc>
                <a:tc>
                  <a:txBody>
                    <a:bodyPr/>
                    <a:lstStyle/>
                    <a:p>
                      <a:endParaRPr lang="fr-FR" dirty="0"/>
                    </a:p>
                  </a:txBody>
                  <a:tcPr/>
                </a:tc>
              </a:tr>
            </a:tbl>
          </a:graphicData>
        </a:graphic>
      </p:graphicFrame>
    </p:spTree>
    <p:extLst>
      <p:ext uri="{BB962C8B-B14F-4D97-AF65-F5344CB8AC3E}">
        <p14:creationId xmlns:p14="http://schemas.microsoft.com/office/powerpoint/2010/main" val="27835315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3794032871"/>
              </p:ext>
            </p:extLst>
          </p:nvPr>
        </p:nvGraphicFramePr>
        <p:xfrm>
          <a:off x="839754" y="719666"/>
          <a:ext cx="10189030" cy="5491480"/>
        </p:xfrm>
        <a:graphic>
          <a:graphicData uri="http://schemas.openxmlformats.org/drawingml/2006/table">
            <a:tbl>
              <a:tblPr firstRow="1" bandRow="1">
                <a:tableStyleId>{5C22544A-7EE6-4342-B048-85BDC9FD1C3A}</a:tableStyleId>
              </a:tblPr>
              <a:tblGrid>
                <a:gridCol w="6662058"/>
                <a:gridCol w="3526972"/>
              </a:tblGrid>
              <a:tr h="370840">
                <a:tc>
                  <a:txBody>
                    <a:bodyPr/>
                    <a:lstStyle/>
                    <a:p>
                      <a:r>
                        <a:rPr lang="fr-FR" sz="1800" b="0" kern="1200" dirty="0" smtClean="0">
                          <a:solidFill>
                            <a:schemeClr val="tx1"/>
                          </a:solidFill>
                          <a:effectLst/>
                          <a:latin typeface="+mn-lt"/>
                          <a:ea typeface="+mn-ea"/>
                          <a:cs typeface="+mn-cs"/>
                        </a:rPr>
                        <a:t>Sous la forme d’une interview imaginaire, Toby-Chien dialogue avec la narratrice au sujet de son rapport à la musique</a:t>
                      </a:r>
                      <a:endParaRPr lang="fr-FR" b="0" dirty="0">
                        <a:solidFill>
                          <a:schemeClr val="tx1"/>
                        </a:solidFill>
                      </a:endParaRPr>
                    </a:p>
                  </a:txBody>
                  <a:tcPr>
                    <a:solidFill>
                      <a:srgbClr val="EDEFE8"/>
                    </a:solidFill>
                  </a:tcPr>
                </a:tc>
                <a:tc>
                  <a:txBody>
                    <a:bodyPr/>
                    <a:lstStyle/>
                    <a:p>
                      <a:endParaRPr lang="fr-FR" dirty="0"/>
                    </a:p>
                  </a:txBody>
                  <a:tcPr>
                    <a:solidFill>
                      <a:srgbClr val="EDEFE8"/>
                    </a:solidFill>
                  </a:tcPr>
                </a:tc>
              </a:tr>
              <a:tr h="370840">
                <a:tc>
                  <a:txBody>
                    <a:bodyPr/>
                    <a:lstStyle/>
                    <a:p>
                      <a:r>
                        <a:rPr lang="fr-FR" sz="1800" kern="1200" dirty="0" smtClean="0">
                          <a:solidFill>
                            <a:schemeClr val="dk1"/>
                          </a:solidFill>
                          <a:effectLst/>
                          <a:latin typeface="+mn-lt"/>
                          <a:ea typeface="+mn-ea"/>
                          <a:cs typeface="+mn-cs"/>
                        </a:rPr>
                        <a:t>La narratrice s’interroge sur les désavantages de la vie mondaine et se félicite de ne pas y prendre part</a:t>
                      </a:r>
                      <a:endParaRPr lang="fr-FR" dirty="0"/>
                    </a:p>
                  </a:txBody>
                  <a:tcPr/>
                </a:tc>
                <a:tc>
                  <a:txBody>
                    <a:bodyPr/>
                    <a:lstStyle/>
                    <a:p>
                      <a:endParaRPr lang="fr-FR" dirty="0"/>
                    </a:p>
                  </a:txBody>
                  <a:tcPr/>
                </a:tc>
              </a:tr>
              <a:tr h="370840">
                <a:tc>
                  <a:txBody>
                    <a:bodyPr/>
                    <a:lstStyle/>
                    <a:p>
                      <a:r>
                        <a:rPr lang="fr-FR" sz="1800" kern="1200" dirty="0" smtClean="0">
                          <a:solidFill>
                            <a:schemeClr val="dk1"/>
                          </a:solidFill>
                          <a:effectLst/>
                          <a:latin typeface="+mn-lt"/>
                          <a:ea typeface="+mn-ea"/>
                          <a:cs typeface="+mn-cs"/>
                        </a:rPr>
                        <a:t>La narratrice, très ironique, épingle les femmes de son entourage, en se moquant de leurs artifices qui, selon elle, font fuir les hommes</a:t>
                      </a:r>
                      <a:endParaRPr lang="fr-FR" dirty="0"/>
                    </a:p>
                  </a:txBody>
                  <a:tcPr/>
                </a:tc>
                <a:tc>
                  <a:txBody>
                    <a:bodyPr/>
                    <a:lstStyle/>
                    <a:p>
                      <a:endParaRPr lang="fr-FR" dirty="0"/>
                    </a:p>
                  </a:txBody>
                  <a:tcPr/>
                </a:tc>
              </a:tr>
              <a:tr h="370840">
                <a:tc>
                  <a:txBody>
                    <a:bodyPr/>
                    <a:lstStyle/>
                    <a:p>
                      <a:r>
                        <a:rPr lang="fr-FR" sz="1800" kern="1200" dirty="0" smtClean="0">
                          <a:solidFill>
                            <a:schemeClr val="dk1"/>
                          </a:solidFill>
                          <a:effectLst/>
                          <a:latin typeface="+mn-lt"/>
                          <a:ea typeface="+mn-ea"/>
                          <a:cs typeface="+mn-cs"/>
                        </a:rPr>
                        <a:t>Le récit d’une nuit d’insomnie se transforme en déclaration amoureuse</a:t>
                      </a:r>
                      <a:endParaRPr lang="fr-FR" dirty="0"/>
                    </a:p>
                  </a:txBody>
                  <a:tcPr/>
                </a:tc>
                <a:tc>
                  <a:txBody>
                    <a:bodyPr/>
                    <a:lstStyle/>
                    <a:p>
                      <a:endParaRPr lang="fr-FR" dirty="0"/>
                    </a:p>
                  </a:txBody>
                  <a:tcPr/>
                </a:tc>
              </a:tr>
              <a:tr h="370840">
                <a:tc>
                  <a:txBody>
                    <a:bodyPr/>
                    <a:lstStyle/>
                    <a:p>
                      <a:r>
                        <a:rPr lang="fr-FR" sz="1800" kern="1200" dirty="0" smtClean="0">
                          <a:solidFill>
                            <a:schemeClr val="dk1"/>
                          </a:solidFill>
                          <a:effectLst/>
                          <a:latin typeface="+mn-lt"/>
                          <a:ea typeface="+mn-ea"/>
                          <a:cs typeface="+mn-cs"/>
                        </a:rPr>
                        <a:t>La narratrice fait parler et penser les animaux et notamment une chatte tiraillée entre sa maternité et son désir pour un gros matou</a:t>
                      </a:r>
                      <a:endParaRPr lang="fr-FR" dirty="0"/>
                    </a:p>
                  </a:txBody>
                  <a:tcPr/>
                </a:tc>
                <a:tc>
                  <a:txBody>
                    <a:bodyPr/>
                    <a:lstStyle/>
                    <a:p>
                      <a:endParaRPr lang="fr-FR" dirty="0"/>
                    </a:p>
                  </a:txBody>
                  <a:tcPr/>
                </a:tc>
              </a:tr>
              <a:tr h="370840">
                <a:tc>
                  <a:txBody>
                    <a:bodyPr/>
                    <a:lstStyle/>
                    <a:p>
                      <a:r>
                        <a:rPr lang="fr-FR" sz="1800" kern="1200" dirty="0" smtClean="0">
                          <a:solidFill>
                            <a:schemeClr val="dk1"/>
                          </a:solidFill>
                          <a:effectLst/>
                          <a:latin typeface="+mn-lt"/>
                          <a:ea typeface="+mn-ea"/>
                          <a:cs typeface="+mn-cs"/>
                        </a:rPr>
                        <a:t>La narratrice consigne différentes anecdotes à partir de son observation d’une plage</a:t>
                      </a:r>
                      <a:endParaRPr lang="fr-FR" dirty="0"/>
                    </a:p>
                  </a:txBody>
                  <a:tcPr/>
                </a:tc>
                <a:tc>
                  <a:txBody>
                    <a:bodyPr/>
                    <a:lstStyle/>
                    <a:p>
                      <a:endParaRPr lang="fr-FR" dirty="0"/>
                    </a:p>
                  </a:txBody>
                  <a:tcPr/>
                </a:tc>
              </a:tr>
              <a:tr h="370840">
                <a:tc>
                  <a:txBody>
                    <a:bodyPr/>
                    <a:lstStyle/>
                    <a:p>
                      <a:r>
                        <a:rPr lang="fr-FR" sz="1800" kern="1200" dirty="0" smtClean="0">
                          <a:solidFill>
                            <a:schemeClr val="dk1"/>
                          </a:solidFill>
                          <a:effectLst/>
                          <a:latin typeface="+mn-lt"/>
                          <a:ea typeface="+mn-ea"/>
                          <a:cs typeface="+mn-cs"/>
                        </a:rPr>
                        <a:t>La narratrice décrit les coulisses du music-hall, et les personnages qu’elle y croise</a:t>
                      </a:r>
                      <a:endParaRPr lang="fr-FR" dirty="0"/>
                    </a:p>
                  </a:txBody>
                  <a:tcPr/>
                </a:tc>
                <a:tc>
                  <a:txBody>
                    <a:bodyPr/>
                    <a:lstStyle/>
                    <a:p>
                      <a:endParaRPr lang="fr-FR" dirty="0"/>
                    </a:p>
                  </a:txBody>
                  <a:tcPr/>
                </a:tc>
              </a:tr>
              <a:tr h="370840">
                <a:tc>
                  <a:txBody>
                    <a:bodyPr/>
                    <a:lstStyle/>
                    <a:p>
                      <a:r>
                        <a:rPr lang="fr-FR" sz="1800" kern="1200" dirty="0" smtClean="0">
                          <a:solidFill>
                            <a:schemeClr val="dk1"/>
                          </a:solidFill>
                          <a:effectLst/>
                          <a:latin typeface="+mn-lt"/>
                          <a:ea typeface="+mn-ea"/>
                          <a:cs typeface="+mn-cs"/>
                        </a:rPr>
                        <a:t>A la manière d’un journal intime, la narratrice note les détails d’une journée de pêche</a:t>
                      </a:r>
                      <a:endParaRPr lang="fr-FR" dirty="0"/>
                    </a:p>
                  </a:txBody>
                  <a:tcPr/>
                </a:tc>
                <a:tc>
                  <a:txBody>
                    <a:bodyPr/>
                    <a:lstStyle/>
                    <a:p>
                      <a:endParaRPr lang="fr-FR" dirty="0"/>
                    </a:p>
                  </a:txBody>
                  <a:tcPr/>
                </a:tc>
              </a:tr>
              <a:tr h="370840">
                <a:tc>
                  <a:txBody>
                    <a:bodyPr/>
                    <a:lstStyle/>
                    <a:p>
                      <a:r>
                        <a:rPr lang="fr-FR" sz="1800" kern="1200" dirty="0" smtClean="0">
                          <a:solidFill>
                            <a:schemeClr val="dk1"/>
                          </a:solidFill>
                          <a:effectLst/>
                          <a:latin typeface="+mn-lt"/>
                          <a:ea typeface="+mn-ea"/>
                          <a:cs typeface="+mn-cs"/>
                        </a:rPr>
                        <a:t>La narratrice propose une réflexion sur la souffrance amoureuse à partir de l’anecdote de la rupture de Valentine et son amant</a:t>
                      </a:r>
                      <a:endParaRPr lang="fr-FR" dirty="0"/>
                    </a:p>
                  </a:txBody>
                  <a:tcPr/>
                </a:tc>
                <a:tc>
                  <a:txBody>
                    <a:bodyPr/>
                    <a:lstStyle/>
                    <a:p>
                      <a:endParaRPr lang="fr-FR" dirty="0"/>
                    </a:p>
                  </a:txBody>
                  <a:tcPr/>
                </a:tc>
              </a:tr>
            </a:tbl>
          </a:graphicData>
        </a:graphic>
      </p:graphicFrame>
    </p:spTree>
    <p:extLst>
      <p:ext uri="{BB962C8B-B14F-4D97-AF65-F5344CB8AC3E}">
        <p14:creationId xmlns:p14="http://schemas.microsoft.com/office/powerpoint/2010/main" val="4044602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3959682158"/>
              </p:ext>
            </p:extLst>
          </p:nvPr>
        </p:nvGraphicFramePr>
        <p:xfrm>
          <a:off x="989042" y="719666"/>
          <a:ext cx="10002418" cy="4414520"/>
        </p:xfrm>
        <a:graphic>
          <a:graphicData uri="http://schemas.openxmlformats.org/drawingml/2006/table">
            <a:tbl>
              <a:tblPr firstRow="1" bandRow="1">
                <a:tableStyleId>{5C22544A-7EE6-4342-B048-85BDC9FD1C3A}</a:tableStyleId>
              </a:tblPr>
              <a:tblGrid>
                <a:gridCol w="7240558"/>
                <a:gridCol w="2761860"/>
              </a:tblGrid>
              <a:tr h="370840">
                <a:tc>
                  <a:txBody>
                    <a:bodyPr/>
                    <a:lstStyle/>
                    <a:p>
                      <a:r>
                        <a:rPr lang="fr-FR" sz="1800" b="0" kern="1200" dirty="0" smtClean="0">
                          <a:solidFill>
                            <a:schemeClr val="tx1"/>
                          </a:solidFill>
                          <a:effectLst/>
                          <a:latin typeface="+mn-lt"/>
                          <a:ea typeface="+mn-ea"/>
                          <a:cs typeface="+mn-cs"/>
                        </a:rPr>
                        <a:t>La narratrice évoque son passé et la fuite du temps avec son double papier, Claudine, avec laquelle elle prend ses distances</a:t>
                      </a:r>
                      <a:endParaRPr lang="fr-FR" b="0" dirty="0">
                        <a:solidFill>
                          <a:schemeClr val="tx1"/>
                        </a:solidFill>
                      </a:endParaRPr>
                    </a:p>
                  </a:txBody>
                  <a:tcPr>
                    <a:solidFill>
                      <a:srgbClr val="EDEFE8"/>
                    </a:solidFill>
                  </a:tcPr>
                </a:tc>
                <a:tc>
                  <a:txBody>
                    <a:bodyPr/>
                    <a:lstStyle/>
                    <a:p>
                      <a:endParaRPr lang="fr-FR" b="0" dirty="0">
                        <a:solidFill>
                          <a:schemeClr val="tx1"/>
                        </a:solidFill>
                      </a:endParaRPr>
                    </a:p>
                  </a:txBody>
                  <a:tcPr>
                    <a:solidFill>
                      <a:srgbClr val="EDEFE8"/>
                    </a:solidFill>
                  </a:tcPr>
                </a:tc>
              </a:tr>
              <a:tr h="370840">
                <a:tc>
                  <a:txBody>
                    <a:bodyPr/>
                    <a:lstStyle/>
                    <a:p>
                      <a:r>
                        <a:rPr lang="fr-FR" sz="1800" kern="1200" dirty="0" smtClean="0">
                          <a:solidFill>
                            <a:schemeClr val="dk1"/>
                          </a:solidFill>
                          <a:effectLst/>
                          <a:latin typeface="+mn-lt"/>
                          <a:ea typeface="+mn-ea"/>
                          <a:cs typeface="+mn-cs"/>
                        </a:rPr>
                        <a:t>La narratrice évoque la beauté du Midi pour mieux faire l’éloge de sa terre natale</a:t>
                      </a:r>
                      <a:endParaRPr lang="fr-FR" dirty="0"/>
                    </a:p>
                  </a:txBody>
                  <a:tcPr/>
                </a:tc>
                <a:tc>
                  <a:txBody>
                    <a:bodyPr/>
                    <a:lstStyle/>
                    <a:p>
                      <a:endParaRPr lang="fr-FR" dirty="0"/>
                    </a:p>
                  </a:txBody>
                  <a:tcPr/>
                </a:tc>
              </a:tr>
              <a:tr h="370840">
                <a:tc>
                  <a:txBody>
                    <a:bodyPr/>
                    <a:lstStyle/>
                    <a:p>
                      <a:r>
                        <a:rPr lang="fr-FR" sz="1800" kern="1200" dirty="0" smtClean="0">
                          <a:solidFill>
                            <a:schemeClr val="dk1"/>
                          </a:solidFill>
                          <a:effectLst/>
                          <a:latin typeface="+mn-lt"/>
                          <a:ea typeface="+mn-ea"/>
                          <a:cs typeface="+mn-cs"/>
                        </a:rPr>
                        <a:t>La narratrice collecte de nouvelles anecdotes à partir de son observation d’une plage et ses impressions lors d’une sortie en forêt</a:t>
                      </a:r>
                      <a:endParaRPr lang="fr-FR" dirty="0"/>
                    </a:p>
                  </a:txBody>
                  <a:tcPr/>
                </a:tc>
                <a:tc>
                  <a:txBody>
                    <a:bodyPr/>
                    <a:lstStyle/>
                    <a:p>
                      <a:endParaRPr lang="fr-FR" dirty="0"/>
                    </a:p>
                  </a:txBody>
                  <a:tcPr/>
                </a:tc>
              </a:tr>
              <a:tr h="370840">
                <a:tc gridSpan="2">
                  <a:txBody>
                    <a:bodyPr/>
                    <a:lstStyle/>
                    <a:p>
                      <a:pPr algn="ctr"/>
                      <a:r>
                        <a:rPr lang="fr-FR" b="1" dirty="0" smtClean="0"/>
                        <a:t>ANNEXES</a:t>
                      </a:r>
                      <a:endParaRPr lang="fr-FR" b="1" dirty="0"/>
                    </a:p>
                  </a:txBody>
                  <a:tcPr/>
                </a:tc>
                <a:tc hMerge="1">
                  <a:txBody>
                    <a:bodyPr/>
                    <a:lstStyle/>
                    <a:p>
                      <a:endParaRPr lang="fr-FR" dirty="0"/>
                    </a:p>
                  </a:txBody>
                  <a:tcPr/>
                </a:tc>
              </a:tr>
              <a:tr h="370840">
                <a:tc>
                  <a:txBody>
                    <a:bodyPr/>
                    <a:lstStyle/>
                    <a:p>
                      <a:r>
                        <a:rPr lang="fr-FR" sz="1800" kern="1200" dirty="0" smtClean="0">
                          <a:solidFill>
                            <a:schemeClr val="dk1"/>
                          </a:solidFill>
                          <a:effectLst/>
                          <a:latin typeface="+mn-lt"/>
                          <a:ea typeface="+mn-ea"/>
                          <a:cs typeface="+mn-cs"/>
                        </a:rPr>
                        <a:t>Dans un texte journalistique Colette propose une réflexion sur le maquillage</a:t>
                      </a:r>
                      <a:endParaRPr lang="fr-FR" dirty="0"/>
                    </a:p>
                  </a:txBody>
                  <a:tcPr/>
                </a:tc>
                <a:tc>
                  <a:txBody>
                    <a:bodyPr/>
                    <a:lstStyle/>
                    <a:p>
                      <a:endParaRPr lang="fr-FR" dirty="0"/>
                    </a:p>
                  </a:txBody>
                  <a:tcPr/>
                </a:tc>
              </a:tr>
              <a:tr h="370840">
                <a:tc>
                  <a:txBody>
                    <a:bodyPr/>
                    <a:lstStyle/>
                    <a:p>
                      <a:r>
                        <a:rPr lang="fr-FR" sz="1800" kern="1200" dirty="0" smtClean="0">
                          <a:solidFill>
                            <a:schemeClr val="dk1"/>
                          </a:solidFill>
                          <a:effectLst/>
                          <a:latin typeface="+mn-lt"/>
                          <a:ea typeface="+mn-ea"/>
                          <a:cs typeface="+mn-cs"/>
                        </a:rPr>
                        <a:t>« Moi » dialogue avec « une chienne » morte puis fait l’éloge du chien</a:t>
                      </a:r>
                      <a:endParaRPr lang="fr-FR" dirty="0"/>
                    </a:p>
                  </a:txBody>
                  <a:tcPr/>
                </a:tc>
                <a:tc>
                  <a:txBody>
                    <a:bodyPr/>
                    <a:lstStyle/>
                    <a:p>
                      <a:endParaRPr lang="fr-FR" dirty="0"/>
                    </a:p>
                  </a:txBody>
                  <a:tcPr/>
                </a:tc>
              </a:tr>
              <a:tr h="370840">
                <a:tc>
                  <a:txBody>
                    <a:bodyPr/>
                    <a:lstStyle/>
                    <a:p>
                      <a:r>
                        <a:rPr lang="fr-FR" sz="1800" kern="1200" dirty="0" smtClean="0">
                          <a:solidFill>
                            <a:schemeClr val="dk1"/>
                          </a:solidFill>
                          <a:effectLst/>
                          <a:latin typeface="+mn-lt"/>
                          <a:ea typeface="+mn-ea"/>
                          <a:cs typeface="+mn-cs"/>
                        </a:rPr>
                        <a:t>La narratrice décrit la « chatte » et les nombreux chiens qu’elle a eus</a:t>
                      </a:r>
                      <a:endParaRPr lang="fr-FR" dirty="0"/>
                    </a:p>
                  </a:txBody>
                  <a:tcPr/>
                </a:tc>
                <a:tc>
                  <a:txBody>
                    <a:bodyPr/>
                    <a:lstStyle/>
                    <a:p>
                      <a:endParaRPr lang="fr-FR" dirty="0"/>
                    </a:p>
                  </a:txBody>
                  <a:tcPr/>
                </a:tc>
              </a:tr>
              <a:tr h="370840">
                <a:tc>
                  <a:txBody>
                    <a:bodyPr/>
                    <a:lstStyle/>
                    <a:p>
                      <a:r>
                        <a:rPr lang="fr-FR" sz="1800" kern="1200" dirty="0" smtClean="0">
                          <a:solidFill>
                            <a:schemeClr val="dk1"/>
                          </a:solidFill>
                          <a:effectLst/>
                          <a:latin typeface="+mn-lt"/>
                          <a:ea typeface="+mn-ea"/>
                          <a:cs typeface="+mn-cs"/>
                        </a:rPr>
                        <a:t>Lors d’un jour de l’An à Paris, la narratrice rêve à son passé et aux fêtes de fin d’année de son enfance</a:t>
                      </a:r>
                      <a:endParaRPr lang="fr-FR" dirty="0"/>
                    </a:p>
                  </a:txBody>
                  <a:tcPr/>
                </a:tc>
                <a:tc>
                  <a:txBody>
                    <a:bodyPr/>
                    <a:lstStyle/>
                    <a:p>
                      <a:endParaRPr lang="fr-FR" dirty="0"/>
                    </a:p>
                  </a:txBody>
                  <a:tcPr/>
                </a:tc>
              </a:tr>
              <a:tr h="370840">
                <a:tc>
                  <a:txBody>
                    <a:bodyPr/>
                    <a:lstStyle/>
                    <a:p>
                      <a:r>
                        <a:rPr lang="fr-FR" sz="1800" kern="1200" dirty="0" smtClean="0">
                          <a:solidFill>
                            <a:schemeClr val="dk1"/>
                          </a:solidFill>
                          <a:effectLst/>
                          <a:latin typeface="+mn-lt"/>
                          <a:ea typeface="+mn-ea"/>
                          <a:cs typeface="+mn-cs"/>
                        </a:rPr>
                        <a:t>Dans un poème en prose, une danseuse évoque son incapacité à danser</a:t>
                      </a:r>
                      <a:endParaRPr lang="fr-FR" dirty="0"/>
                    </a:p>
                  </a:txBody>
                  <a:tcPr/>
                </a:tc>
                <a:tc>
                  <a:txBody>
                    <a:bodyPr/>
                    <a:lstStyle/>
                    <a:p>
                      <a:endParaRPr lang="fr-FR" dirty="0"/>
                    </a:p>
                  </a:txBody>
                  <a:tcPr/>
                </a:tc>
              </a:tr>
            </a:tbl>
          </a:graphicData>
        </a:graphic>
      </p:graphicFrame>
    </p:spTree>
    <p:extLst>
      <p:ext uri="{BB962C8B-B14F-4D97-AF65-F5344CB8AC3E}">
        <p14:creationId xmlns:p14="http://schemas.microsoft.com/office/powerpoint/2010/main" val="32634282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III. </a:t>
            </a:r>
            <a:r>
              <a:rPr lang="fr-FR" i="1" dirty="0" smtClean="0"/>
              <a:t>Les Vrilles de la vigne</a:t>
            </a:r>
            <a:endParaRPr lang="fr-FR" dirty="0"/>
          </a:p>
        </p:txBody>
      </p:sp>
      <p:sp>
        <p:nvSpPr>
          <p:cNvPr id="3" name="Espace réservé du contenu 2"/>
          <p:cNvSpPr>
            <a:spLocks noGrp="1"/>
          </p:cNvSpPr>
          <p:nvPr>
            <p:ph idx="1"/>
          </p:nvPr>
        </p:nvSpPr>
        <p:spPr>
          <a:xfrm>
            <a:off x="1295401" y="2329542"/>
            <a:ext cx="9601196" cy="3546325"/>
          </a:xfrm>
        </p:spPr>
        <p:txBody>
          <a:bodyPr>
            <a:normAutofit/>
          </a:bodyPr>
          <a:lstStyle/>
          <a:p>
            <a:r>
              <a:rPr lang="fr-FR" sz="1800" dirty="0" smtClean="0"/>
              <a:t>Citation 1 </a:t>
            </a:r>
            <a:r>
              <a:rPr lang="fr-FR" sz="1800" dirty="0" smtClean="0"/>
              <a:t>:</a:t>
            </a:r>
          </a:p>
          <a:p>
            <a:r>
              <a:rPr lang="fr-FR" sz="1800" dirty="0" smtClean="0"/>
              <a:t>Citation 2 :</a:t>
            </a:r>
          </a:p>
          <a:p>
            <a:r>
              <a:rPr lang="fr-FR" sz="1800" dirty="0" smtClean="0"/>
              <a:t>Citation 3 :</a:t>
            </a:r>
          </a:p>
          <a:p>
            <a:r>
              <a:rPr lang="fr-FR" sz="1800" dirty="0" smtClean="0"/>
              <a:t>Citation 4 :</a:t>
            </a:r>
          </a:p>
          <a:p>
            <a:r>
              <a:rPr lang="fr-FR" sz="1800" dirty="0" smtClean="0"/>
              <a:t>Citation 5 :</a:t>
            </a:r>
            <a:endParaRPr lang="fr-FR" sz="1800" dirty="0"/>
          </a:p>
        </p:txBody>
      </p:sp>
      <p:sp>
        <p:nvSpPr>
          <p:cNvPr id="4" name="Espace réservé du contenu 2"/>
          <p:cNvSpPr txBox="1">
            <a:spLocks/>
          </p:cNvSpPr>
          <p:nvPr/>
        </p:nvSpPr>
        <p:spPr>
          <a:xfrm>
            <a:off x="615042" y="1458074"/>
            <a:ext cx="10961913" cy="480182"/>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Font typeface="Arial"/>
              <a:buNone/>
            </a:pPr>
            <a:r>
              <a:rPr lang="fr-FR" sz="1800" i="1" dirty="0" smtClean="0"/>
              <a:t>Dans le recueil </a:t>
            </a:r>
            <a:r>
              <a:rPr lang="fr-FR" sz="1800" dirty="0"/>
              <a:t>L</a:t>
            </a:r>
            <a:r>
              <a:rPr lang="fr-FR" sz="1800" dirty="0" smtClean="0"/>
              <a:t>es Vrilles de la vigne </a:t>
            </a:r>
            <a:r>
              <a:rPr lang="fr-FR" sz="1800" i="1" dirty="0" smtClean="0"/>
              <a:t>relevez 5 citations qui vous plaisent, vous surprennent, vous intriguent, </a:t>
            </a:r>
            <a:br>
              <a:rPr lang="fr-FR" sz="1800" i="1" dirty="0" smtClean="0"/>
            </a:br>
            <a:r>
              <a:rPr lang="fr-FR" sz="1800" i="1" dirty="0" smtClean="0"/>
              <a:t>vous semblent caractéristiques de l’œuvre. </a:t>
            </a:r>
            <a:br>
              <a:rPr lang="fr-FR" sz="1800" i="1" dirty="0" smtClean="0"/>
            </a:br>
            <a:endParaRPr lang="fr-FR" sz="1800" i="1" dirty="0"/>
          </a:p>
        </p:txBody>
      </p:sp>
    </p:spTree>
    <p:extLst>
      <p:ext uri="{BB962C8B-B14F-4D97-AF65-F5344CB8AC3E}">
        <p14:creationId xmlns:p14="http://schemas.microsoft.com/office/powerpoint/2010/main" val="8766785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IV. </a:t>
            </a:r>
            <a:r>
              <a:rPr lang="fr-FR" i="1" dirty="0"/>
              <a:t>Sido </a:t>
            </a:r>
            <a:r>
              <a:rPr lang="fr-FR" dirty="0"/>
              <a:t>/ </a:t>
            </a:r>
            <a:r>
              <a:rPr lang="fr-FR" i="1" dirty="0"/>
              <a:t>Les Vrilles de la vigne</a:t>
            </a:r>
            <a:endParaRPr lang="fr-FR" dirty="0"/>
          </a:p>
        </p:txBody>
      </p:sp>
      <p:pic>
        <p:nvPicPr>
          <p:cNvPr id="8" name="Espace réservé pour une image  7"/>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4439" b="4439"/>
          <a:stretch>
            <a:fillRect/>
          </a:stretch>
        </p:blipFill>
        <p:spPr/>
      </p:pic>
      <p:sp>
        <p:nvSpPr>
          <p:cNvPr id="4" name="Espace réservé pour une image  3"/>
          <p:cNvSpPr>
            <a:spLocks noGrp="1"/>
          </p:cNvSpPr>
          <p:nvPr>
            <p:ph type="pic" sz="quarter" idx="11"/>
          </p:nvPr>
        </p:nvSpPr>
        <p:spPr/>
      </p:sp>
      <p:sp>
        <p:nvSpPr>
          <p:cNvPr id="5" name="Espace réservé du texte 4"/>
          <p:cNvSpPr>
            <a:spLocks noGrp="1"/>
          </p:cNvSpPr>
          <p:nvPr>
            <p:ph type="body" sz="quarter" idx="12"/>
          </p:nvPr>
        </p:nvSpPr>
        <p:spPr/>
        <p:txBody>
          <a:bodyPr>
            <a:normAutofit/>
          </a:bodyPr>
          <a:lstStyle/>
          <a:p>
            <a:pPr marL="0" indent="0" algn="just">
              <a:buNone/>
            </a:pPr>
            <a:r>
              <a:rPr lang="fr-FR" sz="1600" dirty="0"/>
              <a:t>« Violettes à courte tige, violettes blanches et violettes bleues, et violettes de coucou anémiques et larges, qui haussent sur de longues tiges leurs pâles corolles inodores… Violettes de février, fleuries sous la neige, déchiquetées, roussies de gel, laideronnes, pauvresses parfumées… Ô violettes de mon enfance ! » (« Le Dernier Feu », </a:t>
            </a:r>
            <a:r>
              <a:rPr lang="fr-FR" sz="1600" i="1" dirty="0"/>
              <a:t>Les Vrilles de la vigne</a:t>
            </a:r>
            <a:r>
              <a:rPr lang="fr-FR" sz="1600" dirty="0"/>
              <a:t>)</a:t>
            </a:r>
          </a:p>
          <a:p>
            <a:endParaRPr lang="fr-FR" sz="1600" dirty="0"/>
          </a:p>
        </p:txBody>
      </p:sp>
      <p:sp>
        <p:nvSpPr>
          <p:cNvPr id="6" name="Espace réservé du texte 5"/>
          <p:cNvSpPr>
            <a:spLocks noGrp="1"/>
          </p:cNvSpPr>
          <p:nvPr>
            <p:ph type="body" sz="quarter" idx="13"/>
          </p:nvPr>
        </p:nvSpPr>
        <p:spPr/>
        <p:txBody>
          <a:bodyPr/>
          <a:lstStyle/>
          <a:p>
            <a:endParaRPr lang="fr-FR"/>
          </a:p>
        </p:txBody>
      </p:sp>
      <p:sp>
        <p:nvSpPr>
          <p:cNvPr id="7" name="Espace réservé du contenu 2"/>
          <p:cNvSpPr txBox="1">
            <a:spLocks/>
          </p:cNvSpPr>
          <p:nvPr/>
        </p:nvSpPr>
        <p:spPr>
          <a:xfrm>
            <a:off x="609600" y="1654012"/>
            <a:ext cx="10961913" cy="480182"/>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lvl="0" algn="ctr"/>
            <a:r>
              <a:rPr lang="fr-FR" sz="1800" i="1" dirty="0"/>
              <a:t>En suivant le modèle ci-dessous, constituez un herbier : choisissez au moins 5 plantes (arbre / fleur / fruit) nommées dans les deux œuvres et prenez-les en photo OU dessinez-les OU cherchez une planche botanique ancienne + </a:t>
            </a:r>
            <a:r>
              <a:rPr lang="fr-FR" sz="1800" i="1" u="sng" dirty="0"/>
              <a:t>ajoutez la citation</a:t>
            </a:r>
            <a:r>
              <a:rPr lang="fr-FR" sz="1800" i="1" dirty="0"/>
              <a:t> qui parle de cette plante.</a:t>
            </a:r>
          </a:p>
        </p:txBody>
      </p:sp>
    </p:spTree>
    <p:extLst>
      <p:ext uri="{BB962C8B-B14F-4D97-AF65-F5344CB8AC3E}">
        <p14:creationId xmlns:p14="http://schemas.microsoft.com/office/powerpoint/2010/main" val="17356376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p:cNvSpPr>
            <a:spLocks noGrp="1"/>
          </p:cNvSpPr>
          <p:nvPr>
            <p:ph type="pic" sz="quarter" idx="10"/>
          </p:nvPr>
        </p:nvSpPr>
        <p:spPr/>
      </p:sp>
      <p:sp>
        <p:nvSpPr>
          <p:cNvPr id="3" name="Espace réservé pour une image  2"/>
          <p:cNvSpPr>
            <a:spLocks noGrp="1"/>
          </p:cNvSpPr>
          <p:nvPr>
            <p:ph type="pic" sz="quarter" idx="11"/>
          </p:nvPr>
        </p:nvSpPr>
        <p:spPr/>
      </p:sp>
      <p:sp>
        <p:nvSpPr>
          <p:cNvPr id="4" name="Espace réservé du texte 3"/>
          <p:cNvSpPr>
            <a:spLocks noGrp="1"/>
          </p:cNvSpPr>
          <p:nvPr>
            <p:ph type="body" sz="quarter" idx="12"/>
          </p:nvPr>
        </p:nvSpPr>
        <p:spPr/>
        <p:txBody>
          <a:bodyPr/>
          <a:lstStyle/>
          <a:p>
            <a:endParaRPr lang="fr-FR"/>
          </a:p>
        </p:txBody>
      </p:sp>
      <p:sp>
        <p:nvSpPr>
          <p:cNvPr id="5" name="Espace réservé du texte 4"/>
          <p:cNvSpPr>
            <a:spLocks noGrp="1"/>
          </p:cNvSpPr>
          <p:nvPr>
            <p:ph type="body" sz="quarter" idx="13"/>
          </p:nvPr>
        </p:nvSpPr>
        <p:spPr/>
        <p:txBody>
          <a:bodyPr/>
          <a:lstStyle/>
          <a:p>
            <a:endParaRPr lang="fr-FR"/>
          </a:p>
        </p:txBody>
      </p:sp>
    </p:spTree>
    <p:extLst>
      <p:ext uri="{BB962C8B-B14F-4D97-AF65-F5344CB8AC3E}">
        <p14:creationId xmlns:p14="http://schemas.microsoft.com/office/powerpoint/2010/main" val="6662725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p:cNvSpPr>
            <a:spLocks noGrp="1"/>
          </p:cNvSpPr>
          <p:nvPr>
            <p:ph type="pic" sz="quarter" idx="10"/>
          </p:nvPr>
        </p:nvSpPr>
        <p:spPr/>
      </p:sp>
      <p:sp>
        <p:nvSpPr>
          <p:cNvPr id="3" name="Espace réservé pour une image  2"/>
          <p:cNvSpPr>
            <a:spLocks noGrp="1"/>
          </p:cNvSpPr>
          <p:nvPr>
            <p:ph type="pic" sz="quarter" idx="11"/>
          </p:nvPr>
        </p:nvSpPr>
        <p:spPr/>
      </p:sp>
      <p:sp>
        <p:nvSpPr>
          <p:cNvPr id="4" name="Espace réservé du texte 3"/>
          <p:cNvSpPr>
            <a:spLocks noGrp="1"/>
          </p:cNvSpPr>
          <p:nvPr>
            <p:ph type="body" sz="quarter" idx="12"/>
          </p:nvPr>
        </p:nvSpPr>
        <p:spPr/>
        <p:txBody>
          <a:bodyPr/>
          <a:lstStyle/>
          <a:p>
            <a:endParaRPr lang="fr-FR"/>
          </a:p>
        </p:txBody>
      </p:sp>
      <p:sp>
        <p:nvSpPr>
          <p:cNvPr id="5" name="Espace réservé du texte 4"/>
          <p:cNvSpPr>
            <a:spLocks noGrp="1"/>
          </p:cNvSpPr>
          <p:nvPr>
            <p:ph type="body" sz="quarter" idx="13"/>
          </p:nvPr>
        </p:nvSpPr>
        <p:spPr/>
        <p:txBody>
          <a:bodyPr/>
          <a:lstStyle/>
          <a:p>
            <a:endParaRPr lang="fr-FR"/>
          </a:p>
        </p:txBody>
      </p:sp>
    </p:spTree>
    <p:extLst>
      <p:ext uri="{BB962C8B-B14F-4D97-AF65-F5344CB8AC3E}">
        <p14:creationId xmlns:p14="http://schemas.microsoft.com/office/powerpoint/2010/main" val="22333803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IV. </a:t>
            </a:r>
            <a:r>
              <a:rPr lang="fr-FR" i="1" dirty="0"/>
              <a:t>Sido </a:t>
            </a:r>
            <a:r>
              <a:rPr lang="fr-FR" dirty="0"/>
              <a:t>/ </a:t>
            </a:r>
            <a:r>
              <a:rPr lang="fr-FR" i="1" dirty="0"/>
              <a:t>Les Vrilles de la vigne</a:t>
            </a:r>
            <a:endParaRPr lang="fr-FR" dirty="0"/>
          </a:p>
        </p:txBody>
      </p:sp>
      <p:sp>
        <p:nvSpPr>
          <p:cNvPr id="4" name="Espace réservé pour une image  3"/>
          <p:cNvSpPr>
            <a:spLocks noGrp="1"/>
          </p:cNvSpPr>
          <p:nvPr>
            <p:ph type="pic" sz="quarter" idx="11"/>
          </p:nvPr>
        </p:nvSpPr>
        <p:spPr/>
      </p:sp>
      <p:sp>
        <p:nvSpPr>
          <p:cNvPr id="5" name="Espace réservé du texte 4"/>
          <p:cNvSpPr>
            <a:spLocks noGrp="1"/>
          </p:cNvSpPr>
          <p:nvPr>
            <p:ph type="body" sz="quarter" idx="12"/>
          </p:nvPr>
        </p:nvSpPr>
        <p:spPr/>
        <p:txBody>
          <a:bodyPr>
            <a:normAutofit/>
          </a:bodyPr>
          <a:lstStyle/>
          <a:p>
            <a:pPr marL="0" indent="0" algn="just">
              <a:buNone/>
            </a:pPr>
            <a:r>
              <a:rPr lang="fr-FR" sz="1600" dirty="0" smtClean="0"/>
              <a:t>« La </a:t>
            </a:r>
            <a:r>
              <a:rPr lang="fr-FR" sz="1600" dirty="0"/>
              <a:t>première chauve-souris nage en zigzag dans l’air. Elle vole bas et </a:t>
            </a:r>
            <a:r>
              <a:rPr lang="fr-FR" sz="1600" dirty="0" err="1"/>
              <a:t>Nonoche</a:t>
            </a:r>
            <a:r>
              <a:rPr lang="fr-FR" sz="1600" dirty="0"/>
              <a:t> peut distinguer deux yeux de rat, le velours roux du ventre en figue… </a:t>
            </a:r>
            <a:r>
              <a:rPr lang="fr-FR" sz="1600" dirty="0" smtClean="0"/>
              <a:t>» (</a:t>
            </a:r>
            <a:r>
              <a:rPr lang="fr-FR" sz="1600" dirty="0"/>
              <a:t>« </a:t>
            </a:r>
            <a:r>
              <a:rPr lang="fr-FR" sz="1600" dirty="0" err="1"/>
              <a:t>Nonoche</a:t>
            </a:r>
            <a:r>
              <a:rPr lang="fr-FR" sz="1600" dirty="0"/>
              <a:t> </a:t>
            </a:r>
            <a:r>
              <a:rPr lang="fr-FR" sz="1600" dirty="0" smtClean="0"/>
              <a:t>», </a:t>
            </a:r>
            <a:r>
              <a:rPr lang="fr-FR" sz="1600" i="1" dirty="0" smtClean="0"/>
              <a:t>Les </a:t>
            </a:r>
            <a:r>
              <a:rPr lang="fr-FR" sz="1600" i="1" dirty="0"/>
              <a:t>Vrilles de la </a:t>
            </a:r>
            <a:r>
              <a:rPr lang="fr-FR" sz="1600" i="1" dirty="0" smtClean="0"/>
              <a:t>vigne</a:t>
            </a:r>
            <a:r>
              <a:rPr lang="fr-FR" sz="1600" dirty="0"/>
              <a:t>)</a:t>
            </a:r>
          </a:p>
        </p:txBody>
      </p:sp>
      <p:sp>
        <p:nvSpPr>
          <p:cNvPr id="6" name="Espace réservé du texte 5"/>
          <p:cNvSpPr>
            <a:spLocks noGrp="1"/>
          </p:cNvSpPr>
          <p:nvPr>
            <p:ph type="body" sz="quarter" idx="13"/>
          </p:nvPr>
        </p:nvSpPr>
        <p:spPr/>
        <p:txBody>
          <a:bodyPr/>
          <a:lstStyle/>
          <a:p>
            <a:endParaRPr lang="fr-FR"/>
          </a:p>
        </p:txBody>
      </p:sp>
      <p:sp>
        <p:nvSpPr>
          <p:cNvPr id="7" name="Espace réservé du contenu 2"/>
          <p:cNvSpPr txBox="1">
            <a:spLocks/>
          </p:cNvSpPr>
          <p:nvPr/>
        </p:nvSpPr>
        <p:spPr>
          <a:xfrm>
            <a:off x="609600" y="1654012"/>
            <a:ext cx="10961913" cy="480182"/>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lvl="0" indent="0" algn="ctr">
              <a:buNone/>
            </a:pPr>
            <a:r>
              <a:rPr lang="fr-FR" sz="1800" i="1" dirty="0"/>
              <a:t>En suivant le modèle ci-dessous, choisissez au moins 5 animaux nommés dans les deux œuvres et prenez-les en photo OU dessinez-les OU cherchez une planche ancienne + </a:t>
            </a:r>
            <a:r>
              <a:rPr lang="fr-FR" sz="1800" i="1" u="sng" dirty="0"/>
              <a:t>ajoutez la citation </a:t>
            </a:r>
            <a:r>
              <a:rPr lang="fr-FR" sz="1800" i="1" dirty="0"/>
              <a:t>qui parle de cet animal.</a:t>
            </a:r>
          </a:p>
        </p:txBody>
      </p:sp>
      <p:pic>
        <p:nvPicPr>
          <p:cNvPr id="9" name="Espace réservé pour une image  8"/>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569" b="2569"/>
          <a:stretch>
            <a:fillRect/>
          </a:stretch>
        </p:blipFill>
        <p:spPr/>
      </p:pic>
    </p:spTree>
    <p:extLst>
      <p:ext uri="{BB962C8B-B14F-4D97-AF65-F5344CB8AC3E}">
        <p14:creationId xmlns:p14="http://schemas.microsoft.com/office/powerpoint/2010/main" val="13255306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p:cNvSpPr>
            <a:spLocks noGrp="1"/>
          </p:cNvSpPr>
          <p:nvPr>
            <p:ph type="pic" sz="quarter" idx="10"/>
          </p:nvPr>
        </p:nvSpPr>
        <p:spPr/>
      </p:sp>
      <p:sp>
        <p:nvSpPr>
          <p:cNvPr id="3" name="Espace réservé pour une image  2"/>
          <p:cNvSpPr>
            <a:spLocks noGrp="1"/>
          </p:cNvSpPr>
          <p:nvPr>
            <p:ph type="pic" sz="quarter" idx="11"/>
          </p:nvPr>
        </p:nvSpPr>
        <p:spPr/>
      </p:sp>
      <p:sp>
        <p:nvSpPr>
          <p:cNvPr id="4" name="Espace réservé du texte 3"/>
          <p:cNvSpPr>
            <a:spLocks noGrp="1"/>
          </p:cNvSpPr>
          <p:nvPr>
            <p:ph type="body" sz="quarter" idx="12"/>
          </p:nvPr>
        </p:nvSpPr>
        <p:spPr/>
        <p:txBody>
          <a:bodyPr/>
          <a:lstStyle/>
          <a:p>
            <a:endParaRPr lang="fr-FR"/>
          </a:p>
        </p:txBody>
      </p:sp>
      <p:sp>
        <p:nvSpPr>
          <p:cNvPr id="5" name="Espace réservé du texte 4"/>
          <p:cNvSpPr>
            <a:spLocks noGrp="1"/>
          </p:cNvSpPr>
          <p:nvPr>
            <p:ph type="body" sz="quarter" idx="13"/>
          </p:nvPr>
        </p:nvSpPr>
        <p:spPr/>
        <p:txBody>
          <a:bodyPr/>
          <a:lstStyle/>
          <a:p>
            <a:endParaRPr lang="fr-FR"/>
          </a:p>
        </p:txBody>
      </p:sp>
    </p:spTree>
    <p:extLst>
      <p:ext uri="{BB962C8B-B14F-4D97-AF65-F5344CB8AC3E}">
        <p14:creationId xmlns:p14="http://schemas.microsoft.com/office/powerpoint/2010/main" val="4606589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2" y="720875"/>
            <a:ext cx="9601196" cy="588484"/>
          </a:xfrm>
        </p:spPr>
        <p:txBody>
          <a:bodyPr>
            <a:normAutofit fontScale="90000"/>
          </a:bodyPr>
          <a:lstStyle/>
          <a:p>
            <a:r>
              <a:rPr lang="fr-FR" dirty="0" smtClean="0"/>
              <a:t>I. L’autrice</a:t>
            </a:r>
            <a:endParaRPr lang="fr-FR" dirty="0"/>
          </a:p>
        </p:txBody>
      </p:sp>
      <p:sp>
        <p:nvSpPr>
          <p:cNvPr id="3" name="Espace réservé du contenu 2"/>
          <p:cNvSpPr>
            <a:spLocks noGrp="1"/>
          </p:cNvSpPr>
          <p:nvPr>
            <p:ph idx="1"/>
          </p:nvPr>
        </p:nvSpPr>
        <p:spPr>
          <a:xfrm>
            <a:off x="615043" y="1266326"/>
            <a:ext cx="10961913" cy="480182"/>
          </a:xfrm>
        </p:spPr>
        <p:txBody>
          <a:bodyPr>
            <a:normAutofit fontScale="85000" lnSpcReduction="20000"/>
          </a:bodyPr>
          <a:lstStyle/>
          <a:p>
            <a:pPr marL="0" indent="0" algn="ctr">
              <a:buNone/>
            </a:pPr>
            <a:r>
              <a:rPr lang="fr-FR" sz="1800" i="1" dirty="0"/>
              <a:t>Faites des recherches, puis présentez rapidement la vie de l’autrice, en insistant sur les différents métiers qu’elle a exercés, sur la femme originale qu’elle était pour son époque, sur sa carrière littérai</a:t>
            </a:r>
            <a:r>
              <a:rPr lang="fr-FR" sz="1800" dirty="0"/>
              <a:t>re </a:t>
            </a:r>
            <a:r>
              <a:rPr lang="fr-FR" sz="1800" i="1" dirty="0" smtClean="0"/>
              <a:t>(pas de copier-coller !)</a:t>
            </a:r>
            <a:endParaRPr lang="fr-FR" sz="1800" i="1" dirty="0"/>
          </a:p>
        </p:txBody>
      </p:sp>
      <p:sp>
        <p:nvSpPr>
          <p:cNvPr id="4" name="ZoneTexte 3"/>
          <p:cNvSpPr txBox="1"/>
          <p:nvPr/>
        </p:nvSpPr>
        <p:spPr>
          <a:xfrm>
            <a:off x="1055914" y="2002129"/>
            <a:ext cx="9840684" cy="369332"/>
          </a:xfrm>
          <a:prstGeom prst="rect">
            <a:avLst/>
          </a:prstGeom>
          <a:noFill/>
        </p:spPr>
        <p:txBody>
          <a:bodyPr wrap="square" rtlCol="0">
            <a:spAutoFit/>
          </a:bodyPr>
          <a:lstStyle/>
          <a:p>
            <a:r>
              <a:rPr lang="fr-FR" dirty="0" smtClean="0"/>
              <a:t>Biographie : </a:t>
            </a:r>
            <a:endParaRPr lang="fr-FR" dirty="0"/>
          </a:p>
        </p:txBody>
      </p:sp>
    </p:spTree>
    <p:extLst>
      <p:ext uri="{BB962C8B-B14F-4D97-AF65-F5344CB8AC3E}">
        <p14:creationId xmlns:p14="http://schemas.microsoft.com/office/powerpoint/2010/main" val="42410632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p:cNvSpPr>
            <a:spLocks noGrp="1"/>
          </p:cNvSpPr>
          <p:nvPr>
            <p:ph type="pic" sz="quarter" idx="10"/>
          </p:nvPr>
        </p:nvSpPr>
        <p:spPr/>
      </p:sp>
      <p:sp>
        <p:nvSpPr>
          <p:cNvPr id="3" name="Espace réservé pour une image  2"/>
          <p:cNvSpPr>
            <a:spLocks noGrp="1"/>
          </p:cNvSpPr>
          <p:nvPr>
            <p:ph type="pic" sz="quarter" idx="11"/>
          </p:nvPr>
        </p:nvSpPr>
        <p:spPr/>
      </p:sp>
      <p:sp>
        <p:nvSpPr>
          <p:cNvPr id="4" name="Espace réservé du texte 3"/>
          <p:cNvSpPr>
            <a:spLocks noGrp="1"/>
          </p:cNvSpPr>
          <p:nvPr>
            <p:ph type="body" sz="quarter" idx="12"/>
          </p:nvPr>
        </p:nvSpPr>
        <p:spPr/>
        <p:txBody>
          <a:bodyPr/>
          <a:lstStyle/>
          <a:p>
            <a:endParaRPr lang="fr-FR"/>
          </a:p>
        </p:txBody>
      </p:sp>
      <p:sp>
        <p:nvSpPr>
          <p:cNvPr id="5" name="Espace réservé du texte 4"/>
          <p:cNvSpPr>
            <a:spLocks noGrp="1"/>
          </p:cNvSpPr>
          <p:nvPr>
            <p:ph type="body" sz="quarter" idx="13"/>
          </p:nvPr>
        </p:nvSpPr>
        <p:spPr/>
        <p:txBody>
          <a:bodyPr/>
          <a:lstStyle/>
          <a:p>
            <a:endParaRPr lang="fr-FR"/>
          </a:p>
        </p:txBody>
      </p:sp>
    </p:spTree>
    <p:extLst>
      <p:ext uri="{BB962C8B-B14F-4D97-AF65-F5344CB8AC3E}">
        <p14:creationId xmlns:p14="http://schemas.microsoft.com/office/powerpoint/2010/main" val="2124468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2" y="739540"/>
            <a:ext cx="9601196" cy="588484"/>
          </a:xfrm>
        </p:spPr>
        <p:txBody>
          <a:bodyPr>
            <a:noAutofit/>
          </a:bodyPr>
          <a:lstStyle/>
          <a:p>
            <a:r>
              <a:rPr lang="fr-FR" sz="3600" dirty="0" smtClean="0"/>
              <a:t>IV. </a:t>
            </a:r>
            <a:r>
              <a:rPr lang="fr-FR" sz="3600" i="1" dirty="0" smtClean="0"/>
              <a:t>Sido</a:t>
            </a:r>
            <a:r>
              <a:rPr lang="fr-FR" sz="3600" dirty="0" smtClean="0"/>
              <a:t> / </a:t>
            </a:r>
            <a:r>
              <a:rPr lang="fr-FR" sz="3600" i="1" dirty="0" smtClean="0"/>
              <a:t>Les Vrilles de la </a:t>
            </a:r>
            <a:r>
              <a:rPr lang="fr-FR" sz="3600" i="1" dirty="0" smtClean="0"/>
              <a:t>vigne – Réflexion personnelle</a:t>
            </a:r>
            <a:endParaRPr lang="fr-FR" sz="3600" dirty="0"/>
          </a:p>
        </p:txBody>
      </p:sp>
      <p:sp>
        <p:nvSpPr>
          <p:cNvPr id="3" name="Espace réservé du contenu 2"/>
          <p:cNvSpPr>
            <a:spLocks noGrp="1"/>
          </p:cNvSpPr>
          <p:nvPr>
            <p:ph idx="1"/>
          </p:nvPr>
        </p:nvSpPr>
        <p:spPr>
          <a:xfrm>
            <a:off x="1295401" y="2525486"/>
            <a:ext cx="9601196" cy="3350382"/>
          </a:xfrm>
        </p:spPr>
        <p:txBody>
          <a:bodyPr>
            <a:normAutofit/>
          </a:bodyPr>
          <a:lstStyle/>
          <a:p>
            <a:endParaRPr lang="fr-FR" sz="1800" dirty="0"/>
          </a:p>
        </p:txBody>
      </p:sp>
      <p:sp>
        <p:nvSpPr>
          <p:cNvPr id="4" name="Espace réservé du contenu 2"/>
          <p:cNvSpPr txBox="1">
            <a:spLocks/>
          </p:cNvSpPr>
          <p:nvPr/>
        </p:nvSpPr>
        <p:spPr>
          <a:xfrm>
            <a:off x="615042" y="2045304"/>
            <a:ext cx="10961913" cy="480182"/>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Font typeface="Arial"/>
              <a:buNone/>
            </a:pPr>
            <a:r>
              <a:rPr lang="fr-FR" sz="1800" dirty="0" smtClean="0"/>
              <a:t>Quel personnage vous a le plus intéressé et pourquoi ? Vous êtes-vous </a:t>
            </a:r>
            <a:r>
              <a:rPr lang="fr-FR" sz="1800" dirty="0" err="1" smtClean="0"/>
              <a:t>identifié.e</a:t>
            </a:r>
            <a:r>
              <a:rPr lang="fr-FR" sz="1800" dirty="0" smtClean="0"/>
              <a:t> à quelqu'un dans l’œuvre ?</a:t>
            </a:r>
            <a:endParaRPr lang="fr-FR" sz="1800" dirty="0"/>
          </a:p>
        </p:txBody>
      </p:sp>
      <p:sp>
        <p:nvSpPr>
          <p:cNvPr id="5" name="Espace réservé du contenu 2"/>
          <p:cNvSpPr txBox="1">
            <a:spLocks/>
          </p:cNvSpPr>
          <p:nvPr/>
        </p:nvSpPr>
        <p:spPr>
          <a:xfrm>
            <a:off x="804765" y="1397173"/>
            <a:ext cx="10961913" cy="480182"/>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Font typeface="Arial"/>
              <a:buNone/>
            </a:pPr>
            <a:r>
              <a:rPr lang="fr-FR" sz="1800" i="1" dirty="0" smtClean="0"/>
              <a:t>Développez chaque réponse en plusieurs lignes, en vous appuyant sur des exemples précis pris dans l’œuvre.</a:t>
            </a:r>
            <a:endParaRPr lang="fr-FR" sz="1800" i="1" dirty="0"/>
          </a:p>
        </p:txBody>
      </p:sp>
    </p:spTree>
    <p:extLst>
      <p:ext uri="{BB962C8B-B14F-4D97-AF65-F5344CB8AC3E}">
        <p14:creationId xmlns:p14="http://schemas.microsoft.com/office/powerpoint/2010/main" val="306125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652363" y="813663"/>
            <a:ext cx="10961913" cy="480182"/>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Font typeface="Arial"/>
              <a:buNone/>
            </a:pPr>
            <a:r>
              <a:rPr lang="fr-FR" sz="1800" dirty="0" smtClean="0"/>
              <a:t>Quel passage du roman </a:t>
            </a:r>
            <a:r>
              <a:rPr lang="fr-FR" sz="1800" i="1" dirty="0" smtClean="0"/>
              <a:t>Sido</a:t>
            </a:r>
            <a:r>
              <a:rPr lang="fr-FR" sz="1800" dirty="0" smtClean="0"/>
              <a:t> ou d’une nouvelle des </a:t>
            </a:r>
            <a:r>
              <a:rPr lang="fr-FR" sz="1800" i="1" dirty="0" smtClean="0"/>
              <a:t>Vrilles de la vigne </a:t>
            </a:r>
            <a:r>
              <a:rPr lang="fr-FR" sz="1800" dirty="0" smtClean="0"/>
              <a:t>a retenu votre attention parce qu’il était émouvant, étonnant ou drôle ?</a:t>
            </a:r>
            <a:endParaRPr lang="fr-FR" sz="1800" dirty="0"/>
          </a:p>
        </p:txBody>
      </p:sp>
      <p:sp>
        <p:nvSpPr>
          <p:cNvPr id="3" name="Espace réservé du contenu 2"/>
          <p:cNvSpPr txBox="1">
            <a:spLocks/>
          </p:cNvSpPr>
          <p:nvPr/>
        </p:nvSpPr>
        <p:spPr>
          <a:xfrm>
            <a:off x="652362" y="3821231"/>
            <a:ext cx="10961913" cy="480182"/>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Font typeface="Arial"/>
              <a:buNone/>
            </a:pPr>
            <a:r>
              <a:rPr lang="fr-FR" sz="1800" dirty="0" smtClean="0"/>
              <a:t>Quel autre titre pourriez-vous imaginer à la place de </a:t>
            </a:r>
            <a:r>
              <a:rPr lang="fr-FR" sz="1800" i="1" dirty="0" smtClean="0"/>
              <a:t>Sido</a:t>
            </a:r>
            <a:r>
              <a:rPr lang="fr-FR" sz="1800" dirty="0" smtClean="0"/>
              <a:t> ?</a:t>
            </a:r>
            <a:endParaRPr lang="fr-FR" sz="1800" dirty="0"/>
          </a:p>
        </p:txBody>
      </p:sp>
    </p:spTree>
    <p:extLst>
      <p:ext uri="{BB962C8B-B14F-4D97-AF65-F5344CB8AC3E}">
        <p14:creationId xmlns:p14="http://schemas.microsoft.com/office/powerpoint/2010/main" val="2519383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652363" y="813663"/>
            <a:ext cx="10961913" cy="480182"/>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Font typeface="Arial"/>
              <a:buNone/>
            </a:pPr>
            <a:r>
              <a:rPr lang="fr-FR" sz="1800" dirty="0" smtClean="0"/>
              <a:t>Que raconteriez-vous comme souvenir heureux de votre enfance ? Serait-il lié à votre famille, à des amis, à la nature, à un lieu particulier ?</a:t>
            </a:r>
            <a:endParaRPr lang="fr-FR" sz="1800" dirty="0"/>
          </a:p>
        </p:txBody>
      </p:sp>
      <p:sp>
        <p:nvSpPr>
          <p:cNvPr id="3" name="Espace réservé du contenu 2"/>
          <p:cNvSpPr txBox="1">
            <a:spLocks/>
          </p:cNvSpPr>
          <p:nvPr/>
        </p:nvSpPr>
        <p:spPr>
          <a:xfrm>
            <a:off x="652362" y="2608250"/>
            <a:ext cx="10961913" cy="480182"/>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Font typeface="Arial"/>
              <a:buNone/>
            </a:pPr>
            <a:r>
              <a:rPr lang="fr-FR" sz="1800" dirty="0" smtClean="0"/>
              <a:t>Racontez ce souvenir heureux en une dizaine de lignes au moins.</a:t>
            </a:r>
            <a:endParaRPr lang="fr-FR" sz="1800" dirty="0"/>
          </a:p>
        </p:txBody>
      </p:sp>
    </p:spTree>
    <p:extLst>
      <p:ext uri="{BB962C8B-B14F-4D97-AF65-F5344CB8AC3E}">
        <p14:creationId xmlns:p14="http://schemas.microsoft.com/office/powerpoint/2010/main" val="9518364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IV. </a:t>
            </a:r>
            <a:r>
              <a:rPr lang="fr-FR" i="1" dirty="0" smtClean="0"/>
              <a:t>Sido </a:t>
            </a:r>
            <a:r>
              <a:rPr lang="fr-FR" dirty="0" smtClean="0"/>
              <a:t>/ </a:t>
            </a:r>
            <a:r>
              <a:rPr lang="fr-FR" i="1" dirty="0" smtClean="0"/>
              <a:t>Les Vrilles de la vigne</a:t>
            </a:r>
            <a:endParaRPr lang="fr-FR" dirty="0"/>
          </a:p>
        </p:txBody>
      </p:sp>
      <p:sp>
        <p:nvSpPr>
          <p:cNvPr id="4" name="Espace réservé du contenu 2"/>
          <p:cNvSpPr txBox="1">
            <a:spLocks/>
          </p:cNvSpPr>
          <p:nvPr/>
        </p:nvSpPr>
        <p:spPr>
          <a:xfrm>
            <a:off x="620485" y="1483529"/>
            <a:ext cx="10961913" cy="480182"/>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Font typeface="Arial"/>
              <a:buNone/>
            </a:pPr>
            <a:r>
              <a:rPr lang="fr-FR" sz="1800" i="1" dirty="0" smtClean="0"/>
              <a:t>Cherchez un tableau qui pourrait être choisi pour illustrer la couverture du livre et justifiez votre choix.</a:t>
            </a:r>
            <a:r>
              <a:rPr lang="fr-FR" sz="1800" i="1" dirty="0"/>
              <a:t/>
            </a:r>
            <a:br>
              <a:rPr lang="fr-FR" sz="1800" i="1" dirty="0"/>
            </a:br>
            <a:r>
              <a:rPr lang="fr-FR" sz="1800" i="1" dirty="0" smtClean="0"/>
              <a:t>Pensez à indiquer le nom du peintre, le titre du tableau et la date de création.</a:t>
            </a:r>
          </a:p>
        </p:txBody>
      </p:sp>
    </p:spTree>
    <p:extLst>
      <p:ext uri="{BB962C8B-B14F-4D97-AF65-F5344CB8AC3E}">
        <p14:creationId xmlns:p14="http://schemas.microsoft.com/office/powerpoint/2010/main" val="22931249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 L’autrice</a:t>
            </a:r>
            <a:endParaRPr lang="fr-FR" dirty="0"/>
          </a:p>
        </p:txBody>
      </p:sp>
      <p:sp>
        <p:nvSpPr>
          <p:cNvPr id="3" name="Espace réservé du contenu 2"/>
          <p:cNvSpPr>
            <a:spLocks noGrp="1"/>
          </p:cNvSpPr>
          <p:nvPr>
            <p:ph idx="1"/>
          </p:nvPr>
        </p:nvSpPr>
        <p:spPr>
          <a:xfrm>
            <a:off x="609599" y="1463137"/>
            <a:ext cx="10961913" cy="480182"/>
          </a:xfrm>
        </p:spPr>
        <p:txBody>
          <a:bodyPr>
            <a:normAutofit/>
          </a:bodyPr>
          <a:lstStyle/>
          <a:p>
            <a:pPr marL="0" indent="0" algn="ctr">
              <a:buNone/>
            </a:pPr>
            <a:r>
              <a:rPr lang="fr-FR" sz="1800" i="1" dirty="0" smtClean="0"/>
              <a:t>Ecoutez </a:t>
            </a:r>
            <a:r>
              <a:rPr lang="fr-FR" sz="1800" i="1" u="sng" dirty="0" smtClean="0"/>
              <a:t>au moins trois</a:t>
            </a:r>
            <a:r>
              <a:rPr lang="fr-FR" sz="1800" i="1" dirty="0" smtClean="0"/>
              <a:t> courtes émissions de radio (4 mn) sur Colette et faites-en le résumé</a:t>
            </a:r>
            <a:endParaRPr lang="fr-FR" sz="1800" i="1" dirty="0"/>
          </a:p>
        </p:txBody>
      </p:sp>
      <p:sp>
        <p:nvSpPr>
          <p:cNvPr id="5" name="ZoneTexte 4"/>
          <p:cNvSpPr txBox="1"/>
          <p:nvPr/>
        </p:nvSpPr>
        <p:spPr>
          <a:xfrm>
            <a:off x="1110345" y="2051621"/>
            <a:ext cx="5823855" cy="3970318"/>
          </a:xfrm>
          <a:prstGeom prst="rect">
            <a:avLst/>
          </a:prstGeom>
          <a:noFill/>
        </p:spPr>
        <p:txBody>
          <a:bodyPr wrap="square" rtlCol="0">
            <a:spAutoFit/>
          </a:bodyPr>
          <a:lstStyle/>
          <a:p>
            <a:r>
              <a:rPr lang="fr-FR" dirty="0" smtClean="0"/>
              <a:t>Les émissions se trouvent ici : </a:t>
            </a:r>
            <a:r>
              <a:rPr lang="fr-FR" dirty="0" smtClean="0">
                <a:hlinkClick r:id="rId2"/>
              </a:rPr>
              <a:t>France Culture, </a:t>
            </a:r>
            <a:r>
              <a:rPr lang="fr-FR" i="1" dirty="0" smtClean="0">
                <a:hlinkClick r:id="rId2"/>
              </a:rPr>
              <a:t>Un été avec Colette</a:t>
            </a:r>
            <a:endParaRPr lang="fr-FR" i="1" dirty="0" smtClean="0"/>
          </a:p>
          <a:p>
            <a:endParaRPr lang="fr-FR" i="1" dirty="0"/>
          </a:p>
          <a:p>
            <a:r>
              <a:rPr lang="fr-FR" i="1" dirty="0" smtClean="0"/>
              <a:t>Choisissez en priorité une émission parmi celles-ci : </a:t>
            </a:r>
          </a:p>
          <a:p>
            <a:pPr marL="285750" indent="-285750">
              <a:buFont typeface="Arial" panose="020B0604020202020204" pitchFamily="34" charset="0"/>
              <a:buChar char="•"/>
            </a:pPr>
            <a:r>
              <a:rPr lang="fr-FR" dirty="0" smtClean="0"/>
              <a:t>Colette et sa mère</a:t>
            </a:r>
          </a:p>
          <a:p>
            <a:pPr marL="285750" indent="-285750">
              <a:buFont typeface="Arial" panose="020B0604020202020204" pitchFamily="34" charset="0"/>
              <a:buChar char="•"/>
            </a:pPr>
            <a:r>
              <a:rPr lang="fr-FR" dirty="0" smtClean="0"/>
              <a:t>Colette et son père Jules: « La vertu d’être triste à bon escient, et de ne jamais se trahir »</a:t>
            </a:r>
          </a:p>
          <a:p>
            <a:pPr marL="285750" indent="-285750">
              <a:buFont typeface="Arial" panose="020B0604020202020204" pitchFamily="34" charset="0"/>
              <a:buChar char="•"/>
            </a:pPr>
            <a:r>
              <a:rPr lang="fr-FR" dirty="0" smtClean="0"/>
              <a:t>La fratrie de Colette</a:t>
            </a:r>
          </a:p>
          <a:p>
            <a:pPr marL="285750" indent="-285750">
              <a:buFont typeface="Arial" panose="020B0604020202020204" pitchFamily="34" charset="0"/>
              <a:buChar char="•"/>
            </a:pPr>
            <a:r>
              <a:rPr lang="fr-FR" dirty="0" smtClean="0"/>
              <a:t>Les bêtes : la relation de Colette avec les animaux</a:t>
            </a:r>
          </a:p>
          <a:p>
            <a:pPr marL="285750" indent="-285750">
              <a:buFont typeface="Arial" panose="020B0604020202020204" pitchFamily="34" charset="0"/>
              <a:buChar char="•"/>
            </a:pPr>
            <a:r>
              <a:rPr lang="fr-FR" dirty="0" smtClean="0"/>
              <a:t>Flore et Pomone, la botanique poétique de Colette</a:t>
            </a:r>
          </a:p>
          <a:p>
            <a:pPr marL="285750" indent="-285750">
              <a:buFont typeface="Arial" panose="020B0604020202020204" pitchFamily="34" charset="0"/>
              <a:buChar char="•"/>
            </a:pPr>
            <a:r>
              <a:rPr lang="fr-FR" dirty="0" smtClean="0"/>
              <a:t>Colette la sauvageonne : « Je suis restée paysanne »</a:t>
            </a:r>
          </a:p>
          <a:p>
            <a:pPr marL="285750" indent="-285750">
              <a:buFont typeface="Arial" panose="020B0604020202020204" pitchFamily="34" charset="0"/>
              <a:buChar char="•"/>
            </a:pPr>
            <a:r>
              <a:rPr lang="fr-FR" dirty="0" smtClean="0"/>
              <a:t>Colette féministe avant-gardiste et paradoxale</a:t>
            </a:r>
          </a:p>
          <a:p>
            <a:pPr marL="285750" indent="-285750">
              <a:buFont typeface="Arial" panose="020B0604020202020204" pitchFamily="34" charset="0"/>
              <a:buChar char="•"/>
            </a:pPr>
            <a:r>
              <a:rPr lang="fr-FR" dirty="0" smtClean="0"/>
              <a:t>Music-hall : Colette et la musique</a:t>
            </a:r>
          </a:p>
          <a:p>
            <a:pPr marL="285750" indent="-285750">
              <a:buFont typeface="Arial" panose="020B0604020202020204" pitchFamily="34" charset="0"/>
              <a:buChar char="•"/>
            </a:pPr>
            <a:r>
              <a:rPr lang="fr-FR" dirty="0" smtClean="0"/>
              <a:t>Colette : « J’aime être gourmande »</a:t>
            </a:r>
          </a:p>
          <a:p>
            <a:pPr marL="285750" indent="-285750">
              <a:buFont typeface="Arial" panose="020B0604020202020204" pitchFamily="34" charset="0"/>
              <a:buChar char="•"/>
            </a:pPr>
            <a:r>
              <a:rPr lang="fr-FR" dirty="0" smtClean="0"/>
              <a:t>Comment Colette se mit à écrire ?</a:t>
            </a:r>
            <a:endParaRPr lang="fr-FR" dirty="0"/>
          </a:p>
        </p:txBody>
      </p:sp>
      <p:sp>
        <p:nvSpPr>
          <p:cNvPr id="6" name="ZoneTexte 5"/>
          <p:cNvSpPr txBox="1"/>
          <p:nvPr/>
        </p:nvSpPr>
        <p:spPr>
          <a:xfrm>
            <a:off x="7739744" y="3159617"/>
            <a:ext cx="3450772" cy="2031325"/>
          </a:xfrm>
          <a:prstGeom prst="rect">
            <a:avLst/>
          </a:prstGeom>
          <a:noFill/>
        </p:spPr>
        <p:txBody>
          <a:bodyPr wrap="square" rtlCol="0">
            <a:spAutoFit/>
          </a:bodyPr>
          <a:lstStyle/>
          <a:p>
            <a:r>
              <a:rPr lang="fr-FR" dirty="0" smtClean="0"/>
              <a:t>Vous pouvez bien sûr les écouter toutes !</a:t>
            </a:r>
          </a:p>
          <a:p>
            <a:endParaRPr lang="fr-FR" dirty="0"/>
          </a:p>
          <a:p>
            <a:r>
              <a:rPr lang="fr-FR" dirty="0" smtClean="0"/>
              <a:t>Vous pouvez également écouter 4 émissions plus longues : </a:t>
            </a:r>
            <a:r>
              <a:rPr lang="fr-FR" dirty="0" smtClean="0">
                <a:hlinkClick r:id="rId3"/>
              </a:rPr>
              <a:t>France Culture, </a:t>
            </a:r>
            <a:r>
              <a:rPr lang="fr-FR" i="1" dirty="0" smtClean="0">
                <a:hlinkClick r:id="rId3"/>
              </a:rPr>
              <a:t>Colette, affirmer sa liberté</a:t>
            </a:r>
            <a:endParaRPr lang="fr-FR" dirty="0" smtClean="0"/>
          </a:p>
          <a:p>
            <a:endParaRPr lang="fr-FR" dirty="0"/>
          </a:p>
        </p:txBody>
      </p:sp>
    </p:spTree>
    <p:extLst>
      <p:ext uri="{BB962C8B-B14F-4D97-AF65-F5344CB8AC3E}">
        <p14:creationId xmlns:p14="http://schemas.microsoft.com/office/powerpoint/2010/main" val="15193585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70857" y="826472"/>
            <a:ext cx="9840684" cy="5078313"/>
          </a:xfrm>
          <a:prstGeom prst="rect">
            <a:avLst/>
          </a:prstGeom>
          <a:noFill/>
        </p:spPr>
        <p:txBody>
          <a:bodyPr wrap="square" rtlCol="0">
            <a:spAutoFit/>
          </a:bodyPr>
          <a:lstStyle/>
          <a:p>
            <a:r>
              <a:rPr lang="fr-FR" dirty="0" smtClean="0"/>
              <a:t>Emission 1: </a:t>
            </a:r>
          </a:p>
          <a:p>
            <a:endParaRPr lang="fr-FR" dirty="0"/>
          </a:p>
          <a:p>
            <a:endParaRPr lang="fr-FR" dirty="0" smtClean="0"/>
          </a:p>
          <a:p>
            <a:endParaRPr lang="fr-FR" dirty="0"/>
          </a:p>
          <a:p>
            <a:endParaRPr lang="fr-FR" dirty="0" smtClean="0"/>
          </a:p>
          <a:p>
            <a:endParaRPr lang="fr-FR" dirty="0" smtClean="0"/>
          </a:p>
          <a:p>
            <a:endParaRPr lang="fr-FR" dirty="0"/>
          </a:p>
          <a:p>
            <a:r>
              <a:rPr lang="fr-FR" dirty="0" smtClean="0"/>
              <a:t>Emission 2 :</a:t>
            </a:r>
          </a:p>
          <a:p>
            <a:endParaRPr lang="fr-FR" dirty="0" smtClean="0"/>
          </a:p>
          <a:p>
            <a:endParaRPr lang="fr-FR" dirty="0" smtClean="0"/>
          </a:p>
          <a:p>
            <a:endParaRPr lang="fr-FR" dirty="0"/>
          </a:p>
          <a:p>
            <a:endParaRPr lang="fr-FR" dirty="0"/>
          </a:p>
          <a:p>
            <a:endParaRPr lang="fr-FR" dirty="0" smtClean="0"/>
          </a:p>
          <a:p>
            <a:endParaRPr lang="fr-FR" dirty="0"/>
          </a:p>
          <a:p>
            <a:r>
              <a:rPr lang="fr-FR" dirty="0" smtClean="0"/>
              <a:t>Emission 3 :</a:t>
            </a:r>
          </a:p>
          <a:p>
            <a:endParaRPr lang="fr-FR" dirty="0"/>
          </a:p>
          <a:p>
            <a:endParaRPr lang="fr-FR" dirty="0" smtClean="0"/>
          </a:p>
          <a:p>
            <a:endParaRPr lang="fr-FR" dirty="0"/>
          </a:p>
        </p:txBody>
      </p:sp>
    </p:spTree>
    <p:extLst>
      <p:ext uri="{BB962C8B-B14F-4D97-AF65-F5344CB8AC3E}">
        <p14:creationId xmlns:p14="http://schemas.microsoft.com/office/powerpoint/2010/main" val="3356274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pour une image  2"/>
          <p:cNvSpPr>
            <a:spLocks noGrp="1"/>
          </p:cNvSpPr>
          <p:nvPr>
            <p:ph type="pic" sz="quarter" idx="10"/>
          </p:nvPr>
        </p:nvSpPr>
        <p:spPr>
          <a:xfrm>
            <a:off x="1011237" y="2463801"/>
            <a:ext cx="2308905" cy="3345328"/>
          </a:xfrm>
        </p:spPr>
      </p:sp>
      <p:sp>
        <p:nvSpPr>
          <p:cNvPr id="4" name="Espace réservé pour une image  3"/>
          <p:cNvSpPr>
            <a:spLocks noGrp="1"/>
          </p:cNvSpPr>
          <p:nvPr>
            <p:ph type="pic" sz="quarter" idx="11"/>
          </p:nvPr>
        </p:nvSpPr>
        <p:spPr/>
      </p:sp>
      <p:sp>
        <p:nvSpPr>
          <p:cNvPr id="5" name="Espace réservé pour une image  4"/>
          <p:cNvSpPr>
            <a:spLocks noGrp="1"/>
          </p:cNvSpPr>
          <p:nvPr>
            <p:ph type="pic" sz="quarter" idx="12"/>
          </p:nvPr>
        </p:nvSpPr>
        <p:spPr/>
      </p:sp>
      <p:sp>
        <p:nvSpPr>
          <p:cNvPr id="10" name="Titre 1"/>
          <p:cNvSpPr txBox="1">
            <a:spLocks/>
          </p:cNvSpPr>
          <p:nvPr/>
        </p:nvSpPr>
        <p:spPr>
          <a:xfrm>
            <a:off x="1295402" y="338320"/>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4000" dirty="0" smtClean="0"/>
              <a:t>Galerie</a:t>
            </a:r>
            <a:r>
              <a:rPr lang="fr-FR" dirty="0" smtClean="0"/>
              <a:t> de portraits</a:t>
            </a:r>
            <a:endParaRPr lang="fr-FR" dirty="0"/>
          </a:p>
        </p:txBody>
      </p:sp>
      <p:sp>
        <p:nvSpPr>
          <p:cNvPr id="11" name="Espace réservé du contenu 2"/>
          <p:cNvSpPr txBox="1">
            <a:spLocks/>
          </p:cNvSpPr>
          <p:nvPr/>
        </p:nvSpPr>
        <p:spPr>
          <a:xfrm>
            <a:off x="609600" y="1325289"/>
            <a:ext cx="10972800" cy="447525"/>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None/>
            </a:pPr>
            <a:r>
              <a:rPr lang="fr-FR" sz="1800" i="1" dirty="0" smtClean="0"/>
              <a:t>Collez des portraits de Colette, à différents </a:t>
            </a:r>
            <a:r>
              <a:rPr lang="fr-FR" sz="1800" i="1" dirty="0" smtClean="0"/>
              <a:t>âges (enfant, adulte, avec des membres de sa famille), </a:t>
            </a:r>
            <a:br>
              <a:rPr lang="fr-FR" sz="1800" i="1" dirty="0" smtClean="0"/>
            </a:br>
            <a:r>
              <a:rPr lang="fr-FR" sz="1800" i="1" dirty="0" smtClean="0"/>
              <a:t>et </a:t>
            </a:r>
            <a:r>
              <a:rPr lang="fr-FR" sz="1800" i="1" dirty="0" smtClean="0"/>
              <a:t>représentant les différents métiers qu’elle a exercés.</a:t>
            </a:r>
          </a:p>
          <a:p>
            <a:pPr marL="0" indent="0" algn="ctr">
              <a:buNone/>
            </a:pPr>
            <a:r>
              <a:rPr lang="fr-FR" sz="1800" i="1" dirty="0" smtClean="0"/>
              <a:t>Indiquez la date et le nom du métier sous chaque photo</a:t>
            </a:r>
            <a:endParaRPr lang="fr-FR" sz="1800" i="1" dirty="0"/>
          </a:p>
        </p:txBody>
      </p:sp>
    </p:spTree>
    <p:extLst>
      <p:ext uri="{BB962C8B-B14F-4D97-AF65-F5344CB8AC3E}">
        <p14:creationId xmlns:p14="http://schemas.microsoft.com/office/powerpoint/2010/main" val="8552617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p:cNvSpPr>
            <a:spLocks noGrp="1"/>
          </p:cNvSpPr>
          <p:nvPr>
            <p:ph type="pic" sz="quarter" idx="10"/>
          </p:nvPr>
        </p:nvSpPr>
        <p:spPr/>
      </p:sp>
      <p:sp>
        <p:nvSpPr>
          <p:cNvPr id="3" name="Espace réservé pour une image  2"/>
          <p:cNvSpPr>
            <a:spLocks noGrp="1"/>
          </p:cNvSpPr>
          <p:nvPr>
            <p:ph type="pic" sz="quarter" idx="11"/>
          </p:nvPr>
        </p:nvSpPr>
        <p:spPr/>
      </p:sp>
      <p:sp>
        <p:nvSpPr>
          <p:cNvPr id="4" name="Espace réservé pour une image  3"/>
          <p:cNvSpPr>
            <a:spLocks noGrp="1"/>
          </p:cNvSpPr>
          <p:nvPr>
            <p:ph type="pic" sz="quarter" idx="12"/>
          </p:nvPr>
        </p:nvSpPr>
        <p:spPr/>
      </p:sp>
      <p:sp>
        <p:nvSpPr>
          <p:cNvPr id="5" name="Espace réservé pour une image  4"/>
          <p:cNvSpPr>
            <a:spLocks noGrp="1"/>
          </p:cNvSpPr>
          <p:nvPr>
            <p:ph type="pic" sz="quarter" idx="13"/>
          </p:nvPr>
        </p:nvSpPr>
        <p:spPr/>
      </p:sp>
      <p:sp>
        <p:nvSpPr>
          <p:cNvPr id="6" name="Espace réservé pour une image  5"/>
          <p:cNvSpPr>
            <a:spLocks noGrp="1"/>
          </p:cNvSpPr>
          <p:nvPr>
            <p:ph type="pic" sz="quarter" idx="14"/>
          </p:nvPr>
        </p:nvSpPr>
        <p:spPr/>
      </p:sp>
    </p:spTree>
    <p:extLst>
      <p:ext uri="{BB962C8B-B14F-4D97-AF65-F5344CB8AC3E}">
        <p14:creationId xmlns:p14="http://schemas.microsoft.com/office/powerpoint/2010/main" val="1774181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II. </a:t>
            </a:r>
            <a:r>
              <a:rPr lang="fr-FR" i="1" dirty="0" smtClean="0"/>
              <a:t>Sido – Les personnages</a:t>
            </a:r>
            <a:endParaRPr lang="fr-FR" i="1" dirty="0"/>
          </a:p>
        </p:txBody>
      </p:sp>
      <p:sp>
        <p:nvSpPr>
          <p:cNvPr id="3" name="Espace réservé du contenu 2"/>
          <p:cNvSpPr>
            <a:spLocks noGrp="1"/>
          </p:cNvSpPr>
          <p:nvPr>
            <p:ph idx="1"/>
          </p:nvPr>
        </p:nvSpPr>
        <p:spPr>
          <a:xfrm>
            <a:off x="609600" y="1806416"/>
            <a:ext cx="10961913" cy="1552604"/>
          </a:xfrm>
        </p:spPr>
        <p:txBody>
          <a:bodyPr>
            <a:noAutofit/>
          </a:bodyPr>
          <a:lstStyle/>
          <a:p>
            <a:pPr marL="0" indent="0" algn="ctr">
              <a:buNone/>
            </a:pPr>
            <a:r>
              <a:rPr lang="fr-FR" sz="1800" i="1" dirty="0" smtClean="0"/>
              <a:t>Complétez l’arbre généalogique de la famille de Colette :</a:t>
            </a:r>
            <a:r>
              <a:rPr lang="fr-FR" sz="1800" i="1" dirty="0"/>
              <a:t/>
            </a:r>
            <a:br>
              <a:rPr lang="fr-FR" sz="1800" i="1" dirty="0"/>
            </a:br>
            <a:r>
              <a:rPr lang="fr-FR" sz="1800" i="1" dirty="0" smtClean="0"/>
              <a:t>- indiquez les prénoms de chacun</a:t>
            </a:r>
            <a:br>
              <a:rPr lang="fr-FR" sz="1800" i="1" dirty="0" smtClean="0"/>
            </a:br>
            <a:r>
              <a:rPr lang="fr-FR" sz="1800" i="1" dirty="0" smtClean="0"/>
              <a:t>- placez les enfants dans le bon ordre</a:t>
            </a:r>
            <a:br>
              <a:rPr lang="fr-FR" sz="1800" i="1" dirty="0" smtClean="0"/>
            </a:br>
            <a:r>
              <a:rPr lang="fr-FR" sz="1800" i="1" dirty="0" smtClean="0"/>
              <a:t>- rattachez chacun des personnages secondaires à un membre de la famille : Antoine, Adrienne, Mathieu M, Mme B.</a:t>
            </a:r>
            <a:endParaRPr lang="fr-FR" sz="1800" i="1" dirty="0" smtClean="0"/>
          </a:p>
        </p:txBody>
      </p:sp>
      <p:sp>
        <p:nvSpPr>
          <p:cNvPr id="5" name="ZoneTexte 4"/>
          <p:cNvSpPr txBox="1"/>
          <p:nvPr/>
        </p:nvSpPr>
        <p:spPr>
          <a:xfrm>
            <a:off x="7805058" y="3266687"/>
            <a:ext cx="1208314" cy="369332"/>
          </a:xfrm>
          <a:prstGeom prst="rect">
            <a:avLst/>
          </a:prstGeom>
          <a:noFill/>
          <a:ln>
            <a:solidFill>
              <a:schemeClr val="tx1"/>
            </a:solidFill>
          </a:ln>
        </p:spPr>
        <p:txBody>
          <a:bodyPr wrap="square" rtlCol="0">
            <a:spAutoFit/>
          </a:bodyPr>
          <a:lstStyle/>
          <a:p>
            <a:r>
              <a:rPr lang="fr-FR" dirty="0" smtClean="0"/>
              <a:t>Père = </a:t>
            </a:r>
            <a:endParaRPr lang="fr-FR" dirty="0"/>
          </a:p>
        </p:txBody>
      </p:sp>
      <p:sp>
        <p:nvSpPr>
          <p:cNvPr id="6" name="ZoneTexte 5"/>
          <p:cNvSpPr txBox="1"/>
          <p:nvPr/>
        </p:nvSpPr>
        <p:spPr>
          <a:xfrm>
            <a:off x="5693231" y="3266687"/>
            <a:ext cx="1208314" cy="369332"/>
          </a:xfrm>
          <a:prstGeom prst="rect">
            <a:avLst/>
          </a:prstGeom>
          <a:noFill/>
          <a:ln>
            <a:solidFill>
              <a:schemeClr val="tx1"/>
            </a:solidFill>
          </a:ln>
        </p:spPr>
        <p:txBody>
          <a:bodyPr wrap="square" rtlCol="0">
            <a:spAutoFit/>
          </a:bodyPr>
          <a:lstStyle/>
          <a:p>
            <a:r>
              <a:rPr lang="fr-FR" dirty="0" smtClean="0"/>
              <a:t>Mère = </a:t>
            </a:r>
            <a:endParaRPr lang="fr-FR" dirty="0"/>
          </a:p>
        </p:txBody>
      </p:sp>
      <p:sp>
        <p:nvSpPr>
          <p:cNvPr id="7" name="ZoneTexte 6"/>
          <p:cNvSpPr txBox="1"/>
          <p:nvPr/>
        </p:nvSpPr>
        <p:spPr>
          <a:xfrm>
            <a:off x="1208313" y="4186726"/>
            <a:ext cx="1208314" cy="369332"/>
          </a:xfrm>
          <a:prstGeom prst="rect">
            <a:avLst/>
          </a:prstGeom>
          <a:noFill/>
          <a:ln>
            <a:solidFill>
              <a:schemeClr val="tx1"/>
            </a:solidFill>
          </a:ln>
        </p:spPr>
        <p:txBody>
          <a:bodyPr wrap="square" rtlCol="0">
            <a:spAutoFit/>
          </a:bodyPr>
          <a:lstStyle/>
          <a:p>
            <a:r>
              <a:rPr lang="fr-FR" dirty="0" smtClean="0"/>
              <a:t>Enfant 1 = </a:t>
            </a:r>
            <a:endParaRPr lang="fr-FR" dirty="0"/>
          </a:p>
        </p:txBody>
      </p:sp>
      <p:sp>
        <p:nvSpPr>
          <p:cNvPr id="8" name="ZoneTexte 7"/>
          <p:cNvSpPr txBox="1"/>
          <p:nvPr/>
        </p:nvSpPr>
        <p:spPr>
          <a:xfrm>
            <a:off x="3497037" y="4186726"/>
            <a:ext cx="1208314" cy="369332"/>
          </a:xfrm>
          <a:prstGeom prst="rect">
            <a:avLst/>
          </a:prstGeom>
          <a:noFill/>
          <a:ln>
            <a:solidFill>
              <a:schemeClr val="tx1"/>
            </a:solidFill>
          </a:ln>
        </p:spPr>
        <p:txBody>
          <a:bodyPr wrap="square" rtlCol="0">
            <a:spAutoFit/>
          </a:bodyPr>
          <a:lstStyle/>
          <a:p>
            <a:r>
              <a:rPr lang="fr-FR" dirty="0" smtClean="0"/>
              <a:t>Enfant 2 = </a:t>
            </a:r>
            <a:endParaRPr lang="fr-FR" dirty="0"/>
          </a:p>
        </p:txBody>
      </p:sp>
      <p:sp>
        <p:nvSpPr>
          <p:cNvPr id="9" name="ZoneTexte 8"/>
          <p:cNvSpPr txBox="1"/>
          <p:nvPr/>
        </p:nvSpPr>
        <p:spPr>
          <a:xfrm>
            <a:off x="6379028" y="4186726"/>
            <a:ext cx="1208314" cy="369332"/>
          </a:xfrm>
          <a:prstGeom prst="rect">
            <a:avLst/>
          </a:prstGeom>
          <a:noFill/>
          <a:ln>
            <a:solidFill>
              <a:schemeClr val="tx1"/>
            </a:solidFill>
          </a:ln>
        </p:spPr>
        <p:txBody>
          <a:bodyPr wrap="square" rtlCol="0">
            <a:spAutoFit/>
          </a:bodyPr>
          <a:lstStyle/>
          <a:p>
            <a:r>
              <a:rPr lang="fr-FR" dirty="0" smtClean="0"/>
              <a:t>Enfant 3 = </a:t>
            </a:r>
            <a:endParaRPr lang="fr-FR" dirty="0"/>
          </a:p>
        </p:txBody>
      </p:sp>
      <p:sp>
        <p:nvSpPr>
          <p:cNvPr id="10" name="ZoneTexte 9"/>
          <p:cNvSpPr txBox="1"/>
          <p:nvPr/>
        </p:nvSpPr>
        <p:spPr>
          <a:xfrm>
            <a:off x="9688284" y="4144347"/>
            <a:ext cx="1208314" cy="369332"/>
          </a:xfrm>
          <a:prstGeom prst="rect">
            <a:avLst/>
          </a:prstGeom>
          <a:noFill/>
          <a:ln>
            <a:solidFill>
              <a:schemeClr val="tx1"/>
            </a:solidFill>
          </a:ln>
        </p:spPr>
        <p:txBody>
          <a:bodyPr wrap="square" rtlCol="0">
            <a:spAutoFit/>
          </a:bodyPr>
          <a:lstStyle/>
          <a:p>
            <a:r>
              <a:rPr lang="fr-FR" dirty="0" smtClean="0"/>
              <a:t>Enfant 4 = </a:t>
            </a:r>
            <a:endParaRPr lang="fr-FR" dirty="0"/>
          </a:p>
        </p:txBody>
      </p:sp>
      <p:cxnSp>
        <p:nvCxnSpPr>
          <p:cNvPr id="12" name="Connecteur droit 11"/>
          <p:cNvCxnSpPr>
            <a:endCxn id="5" idx="1"/>
          </p:cNvCxnSpPr>
          <p:nvPr/>
        </p:nvCxnSpPr>
        <p:spPr>
          <a:xfrm>
            <a:off x="6901545" y="3451353"/>
            <a:ext cx="9035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7353301" y="3451353"/>
            <a:ext cx="0" cy="46750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necteur droit 15"/>
          <p:cNvCxnSpPr>
            <a:endCxn id="9" idx="0"/>
          </p:cNvCxnSpPr>
          <p:nvPr/>
        </p:nvCxnSpPr>
        <p:spPr>
          <a:xfrm flipH="1">
            <a:off x="6983185" y="3918857"/>
            <a:ext cx="370116" cy="267869"/>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7353300" y="3918857"/>
            <a:ext cx="2933700" cy="2254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necteur droit 19"/>
          <p:cNvCxnSpPr>
            <a:stCxn id="6" idx="2"/>
          </p:cNvCxnSpPr>
          <p:nvPr/>
        </p:nvCxnSpPr>
        <p:spPr>
          <a:xfrm>
            <a:off x="6297388" y="3636019"/>
            <a:ext cx="0" cy="19050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flipH="1">
            <a:off x="4550229" y="3820886"/>
            <a:ext cx="1747159" cy="34989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cteur droit 23"/>
          <p:cNvCxnSpPr>
            <a:endCxn id="7" idx="0"/>
          </p:cNvCxnSpPr>
          <p:nvPr/>
        </p:nvCxnSpPr>
        <p:spPr>
          <a:xfrm flipH="1">
            <a:off x="1812470" y="3820886"/>
            <a:ext cx="4484917" cy="365840"/>
          </a:xfrm>
          <a:prstGeom prst="line">
            <a:avLst/>
          </a:prstGeom>
        </p:spPr>
        <p:style>
          <a:lnRef idx="1">
            <a:schemeClr val="accent1"/>
          </a:lnRef>
          <a:fillRef idx="0">
            <a:schemeClr val="accent1"/>
          </a:fillRef>
          <a:effectRef idx="0">
            <a:schemeClr val="accent1"/>
          </a:effectRef>
          <a:fontRef idx="minor">
            <a:schemeClr val="tx1"/>
          </a:fontRef>
        </p:style>
      </p:cxnSp>
      <p:sp>
        <p:nvSpPr>
          <p:cNvPr id="29" name="ZoneTexte 28"/>
          <p:cNvSpPr txBox="1"/>
          <p:nvPr/>
        </p:nvSpPr>
        <p:spPr>
          <a:xfrm>
            <a:off x="1812470" y="5486401"/>
            <a:ext cx="1015095" cy="369332"/>
          </a:xfrm>
          <a:prstGeom prst="rect">
            <a:avLst/>
          </a:prstGeom>
          <a:noFill/>
          <a:ln>
            <a:solidFill>
              <a:schemeClr val="tx1"/>
            </a:solidFill>
          </a:ln>
        </p:spPr>
        <p:txBody>
          <a:bodyPr wrap="square" rtlCol="0">
            <a:spAutoFit/>
          </a:bodyPr>
          <a:lstStyle/>
          <a:p>
            <a:r>
              <a:rPr lang="fr-FR" dirty="0" smtClean="0"/>
              <a:t>Antoine</a:t>
            </a:r>
            <a:endParaRPr lang="fr-FR" dirty="0"/>
          </a:p>
        </p:txBody>
      </p:sp>
      <p:sp>
        <p:nvSpPr>
          <p:cNvPr id="30" name="ZoneTexte 29"/>
          <p:cNvSpPr txBox="1"/>
          <p:nvPr/>
        </p:nvSpPr>
        <p:spPr>
          <a:xfrm>
            <a:off x="3336470" y="5486401"/>
            <a:ext cx="1015095" cy="369332"/>
          </a:xfrm>
          <a:prstGeom prst="rect">
            <a:avLst/>
          </a:prstGeom>
          <a:noFill/>
          <a:ln>
            <a:solidFill>
              <a:schemeClr val="tx1"/>
            </a:solidFill>
          </a:ln>
        </p:spPr>
        <p:txBody>
          <a:bodyPr wrap="square" rtlCol="0">
            <a:spAutoFit/>
          </a:bodyPr>
          <a:lstStyle/>
          <a:p>
            <a:r>
              <a:rPr lang="fr-FR" dirty="0" smtClean="0"/>
              <a:t>Adrienne</a:t>
            </a:r>
            <a:endParaRPr lang="fr-FR" dirty="0"/>
          </a:p>
        </p:txBody>
      </p:sp>
      <p:sp>
        <p:nvSpPr>
          <p:cNvPr id="31" name="ZoneTexte 30"/>
          <p:cNvSpPr txBox="1"/>
          <p:nvPr/>
        </p:nvSpPr>
        <p:spPr>
          <a:xfrm>
            <a:off x="5116286" y="5486401"/>
            <a:ext cx="1181101" cy="369332"/>
          </a:xfrm>
          <a:prstGeom prst="rect">
            <a:avLst/>
          </a:prstGeom>
          <a:noFill/>
          <a:ln>
            <a:solidFill>
              <a:schemeClr val="tx1"/>
            </a:solidFill>
          </a:ln>
        </p:spPr>
        <p:txBody>
          <a:bodyPr wrap="square" rtlCol="0">
            <a:spAutoFit/>
          </a:bodyPr>
          <a:lstStyle/>
          <a:p>
            <a:r>
              <a:rPr lang="fr-FR" dirty="0" smtClean="0"/>
              <a:t>Mathieu B.</a:t>
            </a:r>
            <a:endParaRPr lang="fr-FR" dirty="0"/>
          </a:p>
        </p:txBody>
      </p:sp>
      <p:sp>
        <p:nvSpPr>
          <p:cNvPr id="32" name="ZoneTexte 31"/>
          <p:cNvSpPr txBox="1"/>
          <p:nvPr/>
        </p:nvSpPr>
        <p:spPr>
          <a:xfrm>
            <a:off x="6958693" y="5486401"/>
            <a:ext cx="1015095" cy="369332"/>
          </a:xfrm>
          <a:prstGeom prst="rect">
            <a:avLst/>
          </a:prstGeom>
          <a:noFill/>
          <a:ln>
            <a:solidFill>
              <a:schemeClr val="tx1"/>
            </a:solidFill>
          </a:ln>
        </p:spPr>
        <p:txBody>
          <a:bodyPr wrap="square" rtlCol="0">
            <a:spAutoFit/>
          </a:bodyPr>
          <a:lstStyle/>
          <a:p>
            <a:r>
              <a:rPr lang="fr-FR" dirty="0" smtClean="0"/>
              <a:t>Mme B.</a:t>
            </a:r>
            <a:endParaRPr lang="fr-FR" dirty="0"/>
          </a:p>
        </p:txBody>
      </p:sp>
    </p:spTree>
    <p:extLst>
      <p:ext uri="{BB962C8B-B14F-4D97-AF65-F5344CB8AC3E}">
        <p14:creationId xmlns:p14="http://schemas.microsoft.com/office/powerpoint/2010/main" val="24271830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415143" y="2982686"/>
            <a:ext cx="1091004" cy="369332"/>
          </a:xfrm>
          <a:prstGeom prst="rect">
            <a:avLst/>
          </a:prstGeom>
          <a:noFill/>
          <a:ln>
            <a:solidFill>
              <a:schemeClr val="tx1"/>
            </a:solidFill>
            <a:prstDash val="solid"/>
          </a:ln>
        </p:spPr>
        <p:txBody>
          <a:bodyPr wrap="none" rtlCol="0">
            <a:spAutoFit/>
          </a:bodyPr>
          <a:lstStyle/>
          <a:p>
            <a:r>
              <a:rPr lang="fr-FR" dirty="0" smtClean="0"/>
              <a:t>Fantasque</a:t>
            </a:r>
            <a:endParaRPr lang="fr-FR" dirty="0"/>
          </a:p>
        </p:txBody>
      </p:sp>
      <p:sp>
        <p:nvSpPr>
          <p:cNvPr id="3" name="ZoneTexte 2"/>
          <p:cNvSpPr txBox="1"/>
          <p:nvPr/>
        </p:nvSpPr>
        <p:spPr>
          <a:xfrm>
            <a:off x="5780314" y="3907971"/>
            <a:ext cx="184731" cy="369332"/>
          </a:xfrm>
          <a:prstGeom prst="rect">
            <a:avLst/>
          </a:prstGeom>
          <a:noFill/>
        </p:spPr>
        <p:txBody>
          <a:bodyPr wrap="none" rtlCol="0">
            <a:spAutoFit/>
          </a:bodyPr>
          <a:lstStyle/>
          <a:p>
            <a:endParaRPr lang="fr-FR" dirty="0"/>
          </a:p>
        </p:txBody>
      </p:sp>
      <p:sp>
        <p:nvSpPr>
          <p:cNvPr id="4" name="ZoneTexte 3"/>
          <p:cNvSpPr txBox="1"/>
          <p:nvPr/>
        </p:nvSpPr>
        <p:spPr>
          <a:xfrm>
            <a:off x="3140259" y="837361"/>
            <a:ext cx="987771" cy="369332"/>
          </a:xfrm>
          <a:prstGeom prst="rect">
            <a:avLst/>
          </a:prstGeom>
          <a:noFill/>
          <a:ln>
            <a:solidFill>
              <a:schemeClr val="tx1"/>
            </a:solidFill>
            <a:prstDash val="solid"/>
          </a:ln>
        </p:spPr>
        <p:txBody>
          <a:bodyPr wrap="none" rtlCol="0">
            <a:spAutoFit/>
          </a:bodyPr>
          <a:lstStyle/>
          <a:p>
            <a:r>
              <a:rPr lang="fr-FR" dirty="0" err="1" smtClean="0"/>
              <a:t>Asocial.e</a:t>
            </a:r>
            <a:endParaRPr lang="fr-FR" dirty="0"/>
          </a:p>
        </p:txBody>
      </p:sp>
      <p:sp>
        <p:nvSpPr>
          <p:cNvPr id="5" name="ZoneTexte 4"/>
          <p:cNvSpPr txBox="1"/>
          <p:nvPr/>
        </p:nvSpPr>
        <p:spPr>
          <a:xfrm>
            <a:off x="4597655" y="3442558"/>
            <a:ext cx="1122423" cy="369332"/>
          </a:xfrm>
          <a:prstGeom prst="rect">
            <a:avLst/>
          </a:prstGeom>
          <a:noFill/>
          <a:ln>
            <a:solidFill>
              <a:schemeClr val="tx1"/>
            </a:solidFill>
            <a:prstDash val="solid"/>
          </a:ln>
        </p:spPr>
        <p:txBody>
          <a:bodyPr wrap="none" rtlCol="0">
            <a:spAutoFit/>
          </a:bodyPr>
          <a:lstStyle/>
          <a:p>
            <a:r>
              <a:rPr lang="fr-FR" dirty="0" smtClean="0"/>
              <a:t>Curieux.se</a:t>
            </a:r>
            <a:endParaRPr lang="fr-FR" dirty="0"/>
          </a:p>
        </p:txBody>
      </p:sp>
      <p:sp>
        <p:nvSpPr>
          <p:cNvPr id="6" name="ZoneTexte 5"/>
          <p:cNvSpPr txBox="1"/>
          <p:nvPr/>
        </p:nvSpPr>
        <p:spPr>
          <a:xfrm>
            <a:off x="4957226" y="2919249"/>
            <a:ext cx="1287532" cy="369332"/>
          </a:xfrm>
          <a:prstGeom prst="rect">
            <a:avLst/>
          </a:prstGeom>
          <a:noFill/>
          <a:ln>
            <a:solidFill>
              <a:schemeClr val="tx1"/>
            </a:solidFill>
            <a:prstDash val="solid"/>
          </a:ln>
        </p:spPr>
        <p:txBody>
          <a:bodyPr wrap="none" rtlCol="0">
            <a:spAutoFit/>
          </a:bodyPr>
          <a:lstStyle/>
          <a:p>
            <a:r>
              <a:rPr lang="fr-FR" dirty="0" smtClean="0"/>
              <a:t>Empathique</a:t>
            </a:r>
            <a:endParaRPr lang="fr-FR" dirty="0"/>
          </a:p>
        </p:txBody>
      </p:sp>
      <p:sp>
        <p:nvSpPr>
          <p:cNvPr id="7" name="ZoneTexte 6"/>
          <p:cNvSpPr txBox="1"/>
          <p:nvPr/>
        </p:nvSpPr>
        <p:spPr>
          <a:xfrm>
            <a:off x="2972954" y="2160308"/>
            <a:ext cx="918841" cy="369332"/>
          </a:xfrm>
          <a:prstGeom prst="rect">
            <a:avLst/>
          </a:prstGeom>
          <a:noFill/>
          <a:ln>
            <a:solidFill>
              <a:schemeClr val="tx1"/>
            </a:solidFill>
            <a:prstDash val="solid"/>
          </a:ln>
        </p:spPr>
        <p:txBody>
          <a:bodyPr wrap="none" rtlCol="0">
            <a:spAutoFit/>
          </a:bodyPr>
          <a:lstStyle/>
          <a:p>
            <a:r>
              <a:rPr lang="fr-FR" dirty="0" err="1" smtClean="0"/>
              <a:t>Adroit.e</a:t>
            </a:r>
            <a:endParaRPr lang="fr-FR" dirty="0"/>
          </a:p>
        </p:txBody>
      </p:sp>
      <p:sp>
        <p:nvSpPr>
          <p:cNvPr id="8" name="ZoneTexte 7"/>
          <p:cNvSpPr txBox="1"/>
          <p:nvPr/>
        </p:nvSpPr>
        <p:spPr>
          <a:xfrm>
            <a:off x="2157458" y="4648848"/>
            <a:ext cx="1476686" cy="369332"/>
          </a:xfrm>
          <a:prstGeom prst="rect">
            <a:avLst/>
          </a:prstGeom>
          <a:noFill/>
          <a:ln>
            <a:solidFill>
              <a:schemeClr val="tx1"/>
            </a:solidFill>
            <a:prstDash val="solid"/>
          </a:ln>
        </p:spPr>
        <p:txBody>
          <a:bodyPr wrap="none" rtlCol="0">
            <a:spAutoFit/>
          </a:bodyPr>
          <a:lstStyle/>
          <a:p>
            <a:r>
              <a:rPr lang="fr-FR" dirty="0" err="1" smtClean="0"/>
              <a:t>Débrouillard.e</a:t>
            </a:r>
            <a:endParaRPr lang="fr-FR" dirty="0"/>
          </a:p>
        </p:txBody>
      </p:sp>
      <p:sp>
        <p:nvSpPr>
          <p:cNvPr id="9" name="ZoneTexte 8"/>
          <p:cNvSpPr txBox="1"/>
          <p:nvPr/>
        </p:nvSpPr>
        <p:spPr>
          <a:xfrm>
            <a:off x="4392754" y="4617856"/>
            <a:ext cx="906017" cy="369332"/>
          </a:xfrm>
          <a:prstGeom prst="rect">
            <a:avLst/>
          </a:prstGeom>
          <a:noFill/>
          <a:ln>
            <a:solidFill>
              <a:schemeClr val="tx1"/>
            </a:solidFill>
            <a:prstDash val="solid"/>
          </a:ln>
        </p:spPr>
        <p:txBody>
          <a:bodyPr wrap="none" rtlCol="0">
            <a:spAutoFit/>
          </a:bodyPr>
          <a:lstStyle/>
          <a:p>
            <a:r>
              <a:rPr lang="fr-FR" dirty="0" smtClean="0"/>
              <a:t>Solitaire</a:t>
            </a:r>
            <a:endParaRPr lang="fr-FR" dirty="0"/>
          </a:p>
        </p:txBody>
      </p:sp>
      <p:sp>
        <p:nvSpPr>
          <p:cNvPr id="10" name="ZoneTexte 9"/>
          <p:cNvSpPr txBox="1"/>
          <p:nvPr/>
        </p:nvSpPr>
        <p:spPr>
          <a:xfrm>
            <a:off x="9944721" y="2285181"/>
            <a:ext cx="1040285" cy="369332"/>
          </a:xfrm>
          <a:prstGeom prst="rect">
            <a:avLst/>
          </a:prstGeom>
          <a:noFill/>
          <a:ln>
            <a:solidFill>
              <a:schemeClr val="tx1"/>
            </a:solidFill>
            <a:prstDash val="solid"/>
          </a:ln>
        </p:spPr>
        <p:txBody>
          <a:bodyPr wrap="none" rtlCol="0">
            <a:spAutoFit/>
          </a:bodyPr>
          <a:lstStyle/>
          <a:p>
            <a:r>
              <a:rPr lang="fr-FR" dirty="0" smtClean="0"/>
              <a:t>Rêveur.se</a:t>
            </a:r>
            <a:endParaRPr lang="fr-FR" dirty="0"/>
          </a:p>
        </p:txBody>
      </p:sp>
      <p:sp>
        <p:nvSpPr>
          <p:cNvPr id="11" name="ZoneTexte 10"/>
          <p:cNvSpPr txBox="1"/>
          <p:nvPr/>
        </p:nvSpPr>
        <p:spPr>
          <a:xfrm>
            <a:off x="7277902" y="2329141"/>
            <a:ext cx="1063112" cy="369332"/>
          </a:xfrm>
          <a:prstGeom prst="rect">
            <a:avLst/>
          </a:prstGeom>
          <a:noFill/>
          <a:ln>
            <a:solidFill>
              <a:schemeClr val="tx1"/>
            </a:solidFill>
            <a:prstDash val="solid"/>
          </a:ln>
        </p:spPr>
        <p:txBody>
          <a:bodyPr wrap="none" rtlCol="0">
            <a:spAutoFit/>
          </a:bodyPr>
          <a:lstStyle/>
          <a:p>
            <a:r>
              <a:rPr lang="fr-FR" dirty="0" err="1" smtClean="0"/>
              <a:t>Original.e</a:t>
            </a:r>
            <a:endParaRPr lang="fr-FR" dirty="0"/>
          </a:p>
        </p:txBody>
      </p:sp>
      <p:sp>
        <p:nvSpPr>
          <p:cNvPr id="12" name="ZoneTexte 11"/>
          <p:cNvSpPr txBox="1"/>
          <p:nvPr/>
        </p:nvSpPr>
        <p:spPr>
          <a:xfrm>
            <a:off x="7445142" y="2909115"/>
            <a:ext cx="659155" cy="369332"/>
          </a:xfrm>
          <a:prstGeom prst="rect">
            <a:avLst/>
          </a:prstGeom>
          <a:noFill/>
          <a:ln>
            <a:solidFill>
              <a:schemeClr val="tx1"/>
            </a:solidFill>
            <a:prstDash val="solid"/>
          </a:ln>
        </p:spPr>
        <p:txBody>
          <a:bodyPr wrap="none" rtlCol="0">
            <a:spAutoFit/>
          </a:bodyPr>
          <a:lstStyle/>
          <a:p>
            <a:r>
              <a:rPr lang="fr-FR" dirty="0" smtClean="0"/>
              <a:t>Libre</a:t>
            </a:r>
            <a:endParaRPr lang="fr-FR" dirty="0"/>
          </a:p>
        </p:txBody>
      </p:sp>
      <p:sp>
        <p:nvSpPr>
          <p:cNvPr id="13" name="ZoneTexte 12"/>
          <p:cNvSpPr txBox="1"/>
          <p:nvPr/>
        </p:nvSpPr>
        <p:spPr>
          <a:xfrm>
            <a:off x="5545054" y="5281581"/>
            <a:ext cx="1352806" cy="369332"/>
          </a:xfrm>
          <a:prstGeom prst="rect">
            <a:avLst/>
          </a:prstGeom>
          <a:noFill/>
          <a:ln>
            <a:solidFill>
              <a:schemeClr val="tx1"/>
            </a:solidFill>
            <a:prstDash val="solid"/>
          </a:ln>
        </p:spPr>
        <p:txBody>
          <a:bodyPr wrap="none" rtlCol="0">
            <a:spAutoFit/>
          </a:bodyPr>
          <a:lstStyle/>
          <a:p>
            <a:r>
              <a:rPr lang="fr-FR" dirty="0" smtClean="0"/>
              <a:t>Travailleur.se</a:t>
            </a:r>
            <a:endParaRPr lang="fr-FR" dirty="0"/>
          </a:p>
        </p:txBody>
      </p:sp>
      <p:sp>
        <p:nvSpPr>
          <p:cNvPr id="14" name="ZoneTexte 13"/>
          <p:cNvSpPr txBox="1"/>
          <p:nvPr/>
        </p:nvSpPr>
        <p:spPr>
          <a:xfrm>
            <a:off x="10210484" y="1012670"/>
            <a:ext cx="1011495" cy="369332"/>
          </a:xfrm>
          <a:prstGeom prst="rect">
            <a:avLst/>
          </a:prstGeom>
          <a:noFill/>
          <a:ln>
            <a:solidFill>
              <a:schemeClr val="tx1"/>
            </a:solidFill>
            <a:prstDash val="solid"/>
          </a:ln>
        </p:spPr>
        <p:txBody>
          <a:bodyPr wrap="none" rtlCol="0">
            <a:spAutoFit/>
          </a:bodyPr>
          <a:lstStyle/>
          <a:p>
            <a:r>
              <a:rPr lang="fr-FR" dirty="0" smtClean="0"/>
              <a:t>Joyeux.se</a:t>
            </a:r>
            <a:endParaRPr lang="fr-FR" dirty="0"/>
          </a:p>
        </p:txBody>
      </p:sp>
      <p:sp>
        <p:nvSpPr>
          <p:cNvPr id="15" name="ZoneTexte 14"/>
          <p:cNvSpPr txBox="1"/>
          <p:nvPr/>
        </p:nvSpPr>
        <p:spPr>
          <a:xfrm>
            <a:off x="6441822" y="3538639"/>
            <a:ext cx="1233030" cy="369332"/>
          </a:xfrm>
          <a:prstGeom prst="rect">
            <a:avLst/>
          </a:prstGeom>
          <a:noFill/>
          <a:ln>
            <a:solidFill>
              <a:schemeClr val="tx1"/>
            </a:solidFill>
            <a:prstDash val="solid"/>
          </a:ln>
        </p:spPr>
        <p:txBody>
          <a:bodyPr wrap="none" rtlCol="0">
            <a:spAutoFit/>
          </a:bodyPr>
          <a:lstStyle/>
          <a:p>
            <a:r>
              <a:rPr lang="fr-FR" dirty="0" smtClean="0"/>
              <a:t>Soigneux.se</a:t>
            </a:r>
            <a:endParaRPr lang="fr-FR" dirty="0"/>
          </a:p>
        </p:txBody>
      </p:sp>
      <p:sp>
        <p:nvSpPr>
          <p:cNvPr id="16" name="ZoneTexte 15"/>
          <p:cNvSpPr txBox="1"/>
          <p:nvPr/>
        </p:nvSpPr>
        <p:spPr>
          <a:xfrm>
            <a:off x="7558795" y="5173917"/>
            <a:ext cx="1124026" cy="369332"/>
          </a:xfrm>
          <a:prstGeom prst="rect">
            <a:avLst/>
          </a:prstGeom>
          <a:noFill/>
          <a:ln>
            <a:solidFill>
              <a:schemeClr val="tx1"/>
            </a:solidFill>
            <a:prstDash val="solid"/>
          </a:ln>
        </p:spPr>
        <p:txBody>
          <a:bodyPr wrap="none" rtlCol="0">
            <a:spAutoFit/>
          </a:bodyPr>
          <a:lstStyle/>
          <a:p>
            <a:r>
              <a:rPr lang="fr-FR" dirty="0" err="1" smtClean="0"/>
              <a:t>Enfantin.e</a:t>
            </a:r>
            <a:endParaRPr lang="fr-FR" dirty="0"/>
          </a:p>
        </p:txBody>
      </p:sp>
      <p:sp>
        <p:nvSpPr>
          <p:cNvPr id="17" name="ZoneTexte 16"/>
          <p:cNvSpPr txBox="1"/>
          <p:nvPr/>
        </p:nvSpPr>
        <p:spPr>
          <a:xfrm>
            <a:off x="8566494" y="3371811"/>
            <a:ext cx="984565" cy="369332"/>
          </a:xfrm>
          <a:prstGeom prst="rect">
            <a:avLst/>
          </a:prstGeom>
          <a:noFill/>
          <a:ln>
            <a:solidFill>
              <a:schemeClr val="tx1"/>
            </a:solidFill>
            <a:prstDash val="solid"/>
          </a:ln>
        </p:spPr>
        <p:txBody>
          <a:bodyPr wrap="none" rtlCol="0">
            <a:spAutoFit/>
          </a:bodyPr>
          <a:lstStyle/>
          <a:p>
            <a:r>
              <a:rPr lang="fr-FR" dirty="0" err="1" smtClean="0"/>
              <a:t>Discret.e</a:t>
            </a:r>
            <a:endParaRPr lang="fr-FR" dirty="0"/>
          </a:p>
        </p:txBody>
      </p:sp>
      <p:sp>
        <p:nvSpPr>
          <p:cNvPr id="18" name="ZoneTexte 17"/>
          <p:cNvSpPr txBox="1"/>
          <p:nvPr/>
        </p:nvSpPr>
        <p:spPr>
          <a:xfrm>
            <a:off x="10251995" y="5165197"/>
            <a:ext cx="1297150" cy="369332"/>
          </a:xfrm>
          <a:prstGeom prst="rect">
            <a:avLst/>
          </a:prstGeom>
          <a:noFill/>
          <a:ln>
            <a:solidFill>
              <a:schemeClr val="tx1"/>
            </a:solidFill>
            <a:prstDash val="solid"/>
          </a:ln>
        </p:spPr>
        <p:txBody>
          <a:bodyPr wrap="none" rtlCol="0">
            <a:spAutoFit/>
          </a:bodyPr>
          <a:lstStyle/>
          <a:p>
            <a:r>
              <a:rPr lang="fr-FR" dirty="0" smtClean="0"/>
              <a:t>Généreux.se</a:t>
            </a:r>
            <a:endParaRPr lang="fr-FR" dirty="0"/>
          </a:p>
        </p:txBody>
      </p:sp>
      <p:sp>
        <p:nvSpPr>
          <p:cNvPr id="19" name="ZoneTexte 18"/>
          <p:cNvSpPr txBox="1"/>
          <p:nvPr/>
        </p:nvSpPr>
        <p:spPr>
          <a:xfrm>
            <a:off x="9944721" y="3893277"/>
            <a:ext cx="920445" cy="369332"/>
          </a:xfrm>
          <a:prstGeom prst="rect">
            <a:avLst/>
          </a:prstGeom>
          <a:noFill/>
          <a:ln>
            <a:solidFill>
              <a:schemeClr val="tx1"/>
            </a:solidFill>
            <a:prstDash val="solid"/>
          </a:ln>
        </p:spPr>
        <p:txBody>
          <a:bodyPr wrap="none" rtlCol="0">
            <a:spAutoFit/>
          </a:bodyPr>
          <a:lstStyle/>
          <a:p>
            <a:r>
              <a:rPr lang="fr-FR" dirty="0" smtClean="0"/>
              <a:t>Efficace</a:t>
            </a:r>
            <a:endParaRPr lang="fr-FR" dirty="0"/>
          </a:p>
        </p:txBody>
      </p:sp>
      <p:sp>
        <p:nvSpPr>
          <p:cNvPr id="20" name="ZoneTexte 19"/>
          <p:cNvSpPr txBox="1"/>
          <p:nvPr/>
        </p:nvSpPr>
        <p:spPr>
          <a:xfrm>
            <a:off x="6054021" y="2349649"/>
            <a:ext cx="922047" cy="369332"/>
          </a:xfrm>
          <a:prstGeom prst="rect">
            <a:avLst/>
          </a:prstGeom>
          <a:noFill/>
          <a:ln>
            <a:solidFill>
              <a:schemeClr val="tx1"/>
            </a:solidFill>
            <a:prstDash val="solid"/>
          </a:ln>
        </p:spPr>
        <p:txBody>
          <a:bodyPr wrap="none" rtlCol="0">
            <a:spAutoFit/>
          </a:bodyPr>
          <a:lstStyle/>
          <a:p>
            <a:r>
              <a:rPr lang="fr-FR" dirty="0" smtClean="0"/>
              <a:t>Sociable</a:t>
            </a:r>
            <a:endParaRPr lang="fr-FR" dirty="0"/>
          </a:p>
        </p:txBody>
      </p:sp>
      <p:sp>
        <p:nvSpPr>
          <p:cNvPr id="21" name="ZoneTexte 20"/>
          <p:cNvSpPr txBox="1"/>
          <p:nvPr/>
        </p:nvSpPr>
        <p:spPr>
          <a:xfrm>
            <a:off x="3055988" y="4128206"/>
            <a:ext cx="1039836" cy="369332"/>
          </a:xfrm>
          <a:prstGeom prst="rect">
            <a:avLst/>
          </a:prstGeom>
          <a:noFill/>
          <a:ln>
            <a:solidFill>
              <a:schemeClr val="tx1"/>
            </a:solidFill>
            <a:prstDash val="solid"/>
          </a:ln>
        </p:spPr>
        <p:txBody>
          <a:bodyPr wrap="none" rtlCol="0">
            <a:spAutoFit/>
          </a:bodyPr>
          <a:lstStyle/>
          <a:p>
            <a:r>
              <a:rPr lang="fr-FR" dirty="0" smtClean="0"/>
              <a:t>Créatif.ve</a:t>
            </a:r>
            <a:endParaRPr lang="fr-FR" dirty="0"/>
          </a:p>
        </p:txBody>
      </p:sp>
      <p:sp>
        <p:nvSpPr>
          <p:cNvPr id="22" name="ZoneTexte 21"/>
          <p:cNvSpPr txBox="1"/>
          <p:nvPr/>
        </p:nvSpPr>
        <p:spPr>
          <a:xfrm>
            <a:off x="2709679" y="2887383"/>
            <a:ext cx="1305165" cy="369332"/>
          </a:xfrm>
          <a:prstGeom prst="rect">
            <a:avLst/>
          </a:prstGeom>
          <a:noFill/>
          <a:ln>
            <a:solidFill>
              <a:schemeClr val="tx1"/>
            </a:solidFill>
            <a:prstDash val="solid"/>
          </a:ln>
        </p:spPr>
        <p:txBody>
          <a:bodyPr wrap="none" rtlCol="0">
            <a:spAutoFit/>
          </a:bodyPr>
          <a:lstStyle/>
          <a:p>
            <a:r>
              <a:rPr lang="fr-FR" dirty="0" smtClean="0"/>
              <a:t>Pragmatique</a:t>
            </a:r>
            <a:endParaRPr lang="fr-FR" dirty="0"/>
          </a:p>
        </p:txBody>
      </p:sp>
      <p:sp>
        <p:nvSpPr>
          <p:cNvPr id="23" name="ZoneTexte 22"/>
          <p:cNvSpPr txBox="1"/>
          <p:nvPr/>
        </p:nvSpPr>
        <p:spPr>
          <a:xfrm>
            <a:off x="2988251" y="5795063"/>
            <a:ext cx="950197" cy="369332"/>
          </a:xfrm>
          <a:prstGeom prst="rect">
            <a:avLst/>
          </a:prstGeom>
          <a:noFill/>
          <a:ln>
            <a:solidFill>
              <a:schemeClr val="tx1"/>
            </a:solidFill>
            <a:prstDash val="solid"/>
          </a:ln>
        </p:spPr>
        <p:txBody>
          <a:bodyPr wrap="none" rtlCol="0">
            <a:spAutoFit/>
          </a:bodyPr>
          <a:lstStyle/>
          <a:p>
            <a:r>
              <a:rPr lang="fr-FR" dirty="0" err="1" smtClean="0"/>
              <a:t>Patient.e</a:t>
            </a:r>
            <a:endParaRPr lang="fr-FR" dirty="0"/>
          </a:p>
        </p:txBody>
      </p:sp>
      <p:sp>
        <p:nvSpPr>
          <p:cNvPr id="24" name="ZoneTexte 23"/>
          <p:cNvSpPr txBox="1"/>
          <p:nvPr/>
        </p:nvSpPr>
        <p:spPr>
          <a:xfrm>
            <a:off x="8522793" y="712583"/>
            <a:ext cx="819840" cy="369332"/>
          </a:xfrm>
          <a:prstGeom prst="rect">
            <a:avLst/>
          </a:prstGeom>
          <a:noFill/>
          <a:ln>
            <a:solidFill>
              <a:schemeClr val="tx1"/>
            </a:solidFill>
            <a:prstDash val="solid"/>
          </a:ln>
        </p:spPr>
        <p:txBody>
          <a:bodyPr wrap="none" rtlCol="0">
            <a:spAutoFit/>
          </a:bodyPr>
          <a:lstStyle/>
          <a:p>
            <a:r>
              <a:rPr lang="fr-FR" dirty="0" err="1" smtClean="0"/>
              <a:t>Loyal.e</a:t>
            </a:r>
            <a:endParaRPr lang="fr-FR" dirty="0"/>
          </a:p>
        </p:txBody>
      </p:sp>
      <p:sp>
        <p:nvSpPr>
          <p:cNvPr id="25" name="ZoneTexte 24"/>
          <p:cNvSpPr txBox="1"/>
          <p:nvPr/>
        </p:nvSpPr>
        <p:spPr>
          <a:xfrm>
            <a:off x="9696742" y="5683507"/>
            <a:ext cx="1138453" cy="369332"/>
          </a:xfrm>
          <a:prstGeom prst="rect">
            <a:avLst/>
          </a:prstGeom>
          <a:noFill/>
          <a:ln>
            <a:solidFill>
              <a:schemeClr val="tx1"/>
            </a:solidFill>
            <a:prstDash val="solid"/>
          </a:ln>
        </p:spPr>
        <p:txBody>
          <a:bodyPr wrap="none" rtlCol="0">
            <a:spAutoFit/>
          </a:bodyPr>
          <a:lstStyle/>
          <a:p>
            <a:r>
              <a:rPr lang="fr-FR" dirty="0" smtClean="0"/>
              <a:t>Diplomate</a:t>
            </a:r>
            <a:endParaRPr lang="fr-FR" dirty="0"/>
          </a:p>
        </p:txBody>
      </p:sp>
      <p:sp>
        <p:nvSpPr>
          <p:cNvPr id="26" name="ZoneTexte 25"/>
          <p:cNvSpPr txBox="1"/>
          <p:nvPr/>
        </p:nvSpPr>
        <p:spPr>
          <a:xfrm>
            <a:off x="4302448" y="1237731"/>
            <a:ext cx="1462260" cy="369332"/>
          </a:xfrm>
          <a:prstGeom prst="rect">
            <a:avLst/>
          </a:prstGeom>
          <a:noFill/>
          <a:ln>
            <a:solidFill>
              <a:schemeClr val="tx1"/>
            </a:solidFill>
            <a:prstDash val="solid"/>
          </a:ln>
        </p:spPr>
        <p:txBody>
          <a:bodyPr wrap="none" rtlCol="0">
            <a:spAutoFit/>
          </a:bodyPr>
          <a:lstStyle/>
          <a:p>
            <a:r>
              <a:rPr lang="fr-FR" dirty="0" smtClean="0"/>
              <a:t>Orgueilleux.se</a:t>
            </a:r>
            <a:endParaRPr lang="fr-FR" dirty="0"/>
          </a:p>
        </p:txBody>
      </p:sp>
      <p:sp>
        <p:nvSpPr>
          <p:cNvPr id="27" name="ZoneTexte 26"/>
          <p:cNvSpPr txBox="1"/>
          <p:nvPr/>
        </p:nvSpPr>
        <p:spPr>
          <a:xfrm>
            <a:off x="4217979" y="5198933"/>
            <a:ext cx="970137" cy="369332"/>
          </a:xfrm>
          <a:prstGeom prst="rect">
            <a:avLst/>
          </a:prstGeom>
          <a:noFill/>
          <a:ln>
            <a:solidFill>
              <a:schemeClr val="tx1"/>
            </a:solidFill>
            <a:prstDash val="solid"/>
          </a:ln>
        </p:spPr>
        <p:txBody>
          <a:bodyPr wrap="none" rtlCol="0">
            <a:spAutoFit/>
          </a:bodyPr>
          <a:lstStyle/>
          <a:p>
            <a:r>
              <a:rPr lang="fr-FR" dirty="0" smtClean="0"/>
              <a:t>Honnête</a:t>
            </a:r>
            <a:endParaRPr lang="fr-FR" dirty="0"/>
          </a:p>
        </p:txBody>
      </p:sp>
      <p:sp>
        <p:nvSpPr>
          <p:cNvPr id="28" name="ZoneTexte 27"/>
          <p:cNvSpPr txBox="1"/>
          <p:nvPr/>
        </p:nvSpPr>
        <p:spPr>
          <a:xfrm>
            <a:off x="10174947" y="4296357"/>
            <a:ext cx="1273105" cy="369332"/>
          </a:xfrm>
          <a:prstGeom prst="rect">
            <a:avLst/>
          </a:prstGeom>
          <a:noFill/>
          <a:ln>
            <a:solidFill>
              <a:schemeClr val="tx1"/>
            </a:solidFill>
            <a:prstDash val="solid"/>
          </a:ln>
        </p:spPr>
        <p:txBody>
          <a:bodyPr wrap="none" rtlCol="0">
            <a:spAutoFit/>
          </a:bodyPr>
          <a:lstStyle/>
          <a:p>
            <a:r>
              <a:rPr lang="fr-FR" dirty="0" smtClean="0"/>
              <a:t>Raisonnable</a:t>
            </a:r>
            <a:endParaRPr lang="fr-FR" dirty="0"/>
          </a:p>
        </p:txBody>
      </p:sp>
      <p:sp>
        <p:nvSpPr>
          <p:cNvPr id="29" name="ZoneTexte 28"/>
          <p:cNvSpPr txBox="1"/>
          <p:nvPr/>
        </p:nvSpPr>
        <p:spPr>
          <a:xfrm>
            <a:off x="7876766" y="5772323"/>
            <a:ext cx="1299330" cy="369332"/>
          </a:xfrm>
          <a:prstGeom prst="rect">
            <a:avLst/>
          </a:prstGeom>
          <a:noFill/>
          <a:ln>
            <a:solidFill>
              <a:schemeClr val="tx1"/>
            </a:solidFill>
            <a:prstDash val="solid"/>
          </a:ln>
        </p:spPr>
        <p:txBody>
          <a:bodyPr wrap="none" rtlCol="0">
            <a:spAutoFit/>
          </a:bodyPr>
          <a:lstStyle/>
          <a:p>
            <a:r>
              <a:rPr lang="fr-FR" dirty="0" err="1" smtClean="0"/>
              <a:t>Déterminé.e</a:t>
            </a:r>
            <a:endParaRPr lang="fr-FR" dirty="0"/>
          </a:p>
        </p:txBody>
      </p:sp>
      <p:sp>
        <p:nvSpPr>
          <p:cNvPr id="30" name="ZoneTexte 29"/>
          <p:cNvSpPr txBox="1"/>
          <p:nvPr/>
        </p:nvSpPr>
        <p:spPr>
          <a:xfrm>
            <a:off x="4855711" y="4032859"/>
            <a:ext cx="1467068" cy="369332"/>
          </a:xfrm>
          <a:prstGeom prst="rect">
            <a:avLst/>
          </a:prstGeom>
          <a:noFill/>
          <a:ln>
            <a:solidFill>
              <a:schemeClr val="tx1"/>
            </a:solidFill>
            <a:prstDash val="solid"/>
          </a:ln>
        </p:spPr>
        <p:txBody>
          <a:bodyPr wrap="none" rtlCol="0">
            <a:spAutoFit/>
          </a:bodyPr>
          <a:lstStyle/>
          <a:p>
            <a:r>
              <a:rPr lang="fr-FR" dirty="0" err="1" smtClean="0"/>
              <a:t>Indépendant.e</a:t>
            </a:r>
            <a:endParaRPr lang="fr-FR" dirty="0"/>
          </a:p>
        </p:txBody>
      </p:sp>
      <p:sp>
        <p:nvSpPr>
          <p:cNvPr id="31" name="ZoneTexte 30"/>
          <p:cNvSpPr txBox="1"/>
          <p:nvPr/>
        </p:nvSpPr>
        <p:spPr>
          <a:xfrm>
            <a:off x="2675358" y="5317260"/>
            <a:ext cx="1196161" cy="369332"/>
          </a:xfrm>
          <a:prstGeom prst="rect">
            <a:avLst/>
          </a:prstGeom>
          <a:noFill/>
          <a:ln>
            <a:solidFill>
              <a:schemeClr val="tx1"/>
            </a:solidFill>
            <a:prstDash val="solid"/>
          </a:ln>
        </p:spPr>
        <p:txBody>
          <a:bodyPr wrap="none" rtlCol="0">
            <a:spAutoFit/>
          </a:bodyPr>
          <a:lstStyle/>
          <a:p>
            <a:r>
              <a:rPr lang="fr-FR" dirty="0" err="1" smtClean="0"/>
              <a:t>Maladroit.e</a:t>
            </a:r>
            <a:endParaRPr lang="fr-FR" dirty="0"/>
          </a:p>
        </p:txBody>
      </p:sp>
      <p:sp>
        <p:nvSpPr>
          <p:cNvPr id="32" name="ZoneTexte 31"/>
          <p:cNvSpPr txBox="1"/>
          <p:nvPr/>
        </p:nvSpPr>
        <p:spPr>
          <a:xfrm>
            <a:off x="9302863" y="2780398"/>
            <a:ext cx="1350050" cy="369332"/>
          </a:xfrm>
          <a:prstGeom prst="rect">
            <a:avLst/>
          </a:prstGeom>
          <a:noFill/>
          <a:ln>
            <a:solidFill>
              <a:schemeClr val="tx1"/>
            </a:solidFill>
            <a:prstDash val="solid"/>
          </a:ln>
        </p:spPr>
        <p:txBody>
          <a:bodyPr wrap="none" rtlCol="0">
            <a:spAutoFit/>
          </a:bodyPr>
          <a:lstStyle/>
          <a:p>
            <a:r>
              <a:rPr lang="fr-FR" dirty="0" smtClean="0"/>
              <a:t>Enthousiaste</a:t>
            </a:r>
            <a:endParaRPr lang="fr-FR" dirty="0"/>
          </a:p>
        </p:txBody>
      </p:sp>
      <p:sp>
        <p:nvSpPr>
          <p:cNvPr id="33" name="ZoneTexte 32"/>
          <p:cNvSpPr txBox="1"/>
          <p:nvPr/>
        </p:nvSpPr>
        <p:spPr>
          <a:xfrm>
            <a:off x="4435669" y="2433399"/>
            <a:ext cx="917815" cy="369332"/>
          </a:xfrm>
          <a:prstGeom prst="rect">
            <a:avLst/>
          </a:prstGeom>
          <a:noFill/>
          <a:ln>
            <a:solidFill>
              <a:schemeClr val="tx1"/>
            </a:solidFill>
            <a:prstDash val="solid"/>
          </a:ln>
        </p:spPr>
        <p:txBody>
          <a:bodyPr wrap="none" rtlCol="0">
            <a:spAutoFit/>
          </a:bodyPr>
          <a:lstStyle/>
          <a:p>
            <a:r>
              <a:rPr lang="fr-FR" dirty="0" err="1" smtClean="0"/>
              <a:t>Savant.e</a:t>
            </a:r>
            <a:endParaRPr lang="fr-FR" dirty="0"/>
          </a:p>
        </p:txBody>
      </p:sp>
      <p:sp>
        <p:nvSpPr>
          <p:cNvPr id="34" name="ZoneTexte 33"/>
          <p:cNvSpPr txBox="1"/>
          <p:nvPr/>
        </p:nvSpPr>
        <p:spPr>
          <a:xfrm>
            <a:off x="7766266" y="3782426"/>
            <a:ext cx="769763" cy="369332"/>
          </a:xfrm>
          <a:prstGeom prst="rect">
            <a:avLst/>
          </a:prstGeom>
          <a:noFill/>
          <a:ln>
            <a:solidFill>
              <a:schemeClr val="tx1"/>
            </a:solidFill>
            <a:prstDash val="solid"/>
          </a:ln>
        </p:spPr>
        <p:txBody>
          <a:bodyPr wrap="none" rtlCol="0">
            <a:spAutoFit/>
          </a:bodyPr>
          <a:lstStyle/>
          <a:p>
            <a:r>
              <a:rPr lang="fr-FR" dirty="0" smtClean="0"/>
              <a:t>Sévère</a:t>
            </a:r>
            <a:endParaRPr lang="fr-FR" dirty="0"/>
          </a:p>
        </p:txBody>
      </p:sp>
      <p:sp>
        <p:nvSpPr>
          <p:cNvPr id="35" name="ZoneTexte 34"/>
          <p:cNvSpPr txBox="1"/>
          <p:nvPr/>
        </p:nvSpPr>
        <p:spPr>
          <a:xfrm>
            <a:off x="3085611" y="3606382"/>
            <a:ext cx="1273105" cy="369332"/>
          </a:xfrm>
          <a:prstGeom prst="rect">
            <a:avLst/>
          </a:prstGeom>
          <a:noFill/>
          <a:ln>
            <a:solidFill>
              <a:schemeClr val="tx1"/>
            </a:solidFill>
            <a:prstDash val="solid"/>
          </a:ln>
        </p:spPr>
        <p:txBody>
          <a:bodyPr wrap="none" rtlCol="0">
            <a:spAutoFit/>
          </a:bodyPr>
          <a:lstStyle/>
          <a:p>
            <a:r>
              <a:rPr lang="fr-FR" dirty="0" smtClean="0"/>
              <a:t>Raisonnable</a:t>
            </a:r>
            <a:endParaRPr lang="fr-FR" dirty="0"/>
          </a:p>
        </p:txBody>
      </p:sp>
      <p:sp>
        <p:nvSpPr>
          <p:cNvPr id="36" name="ZoneTexte 35"/>
          <p:cNvSpPr txBox="1"/>
          <p:nvPr/>
        </p:nvSpPr>
        <p:spPr>
          <a:xfrm>
            <a:off x="1195251" y="3600191"/>
            <a:ext cx="1059072" cy="369332"/>
          </a:xfrm>
          <a:prstGeom prst="rect">
            <a:avLst/>
          </a:prstGeom>
          <a:noFill/>
          <a:ln>
            <a:solidFill>
              <a:schemeClr val="tx1"/>
            </a:solidFill>
            <a:prstDash val="solid"/>
          </a:ln>
        </p:spPr>
        <p:txBody>
          <a:bodyPr wrap="none" rtlCol="0">
            <a:spAutoFit/>
          </a:bodyPr>
          <a:lstStyle/>
          <a:p>
            <a:r>
              <a:rPr lang="fr-FR" dirty="0" smtClean="0"/>
              <a:t>Intuitif.ve</a:t>
            </a:r>
            <a:endParaRPr lang="fr-FR" dirty="0"/>
          </a:p>
        </p:txBody>
      </p:sp>
      <p:sp>
        <p:nvSpPr>
          <p:cNvPr id="37" name="ZoneTexte 36"/>
          <p:cNvSpPr txBox="1"/>
          <p:nvPr/>
        </p:nvSpPr>
        <p:spPr>
          <a:xfrm>
            <a:off x="5545054" y="659457"/>
            <a:ext cx="618118" cy="369332"/>
          </a:xfrm>
          <a:prstGeom prst="rect">
            <a:avLst/>
          </a:prstGeom>
          <a:noFill/>
          <a:ln>
            <a:solidFill>
              <a:schemeClr val="tx1"/>
            </a:solidFill>
            <a:prstDash val="solid"/>
          </a:ln>
        </p:spPr>
        <p:txBody>
          <a:bodyPr wrap="none" rtlCol="0">
            <a:spAutoFit/>
          </a:bodyPr>
          <a:lstStyle/>
          <a:p>
            <a:r>
              <a:rPr lang="fr-FR" dirty="0" smtClean="0"/>
              <a:t>Juste</a:t>
            </a:r>
            <a:endParaRPr lang="fr-FR" dirty="0"/>
          </a:p>
        </p:txBody>
      </p:sp>
      <p:sp>
        <p:nvSpPr>
          <p:cNvPr id="38" name="ZoneTexte 37"/>
          <p:cNvSpPr txBox="1"/>
          <p:nvPr/>
        </p:nvSpPr>
        <p:spPr>
          <a:xfrm>
            <a:off x="5819597" y="4595612"/>
            <a:ext cx="1390894" cy="369332"/>
          </a:xfrm>
          <a:prstGeom prst="rect">
            <a:avLst/>
          </a:prstGeom>
          <a:noFill/>
          <a:ln>
            <a:solidFill>
              <a:schemeClr val="tx1"/>
            </a:solidFill>
            <a:prstDash val="solid"/>
          </a:ln>
        </p:spPr>
        <p:txBody>
          <a:bodyPr wrap="none" rtlCol="0">
            <a:spAutoFit/>
          </a:bodyPr>
          <a:lstStyle/>
          <a:p>
            <a:r>
              <a:rPr lang="fr-FR" dirty="0" smtClean="0"/>
              <a:t>Coopératif.ve</a:t>
            </a:r>
            <a:endParaRPr lang="fr-FR" dirty="0"/>
          </a:p>
        </p:txBody>
      </p:sp>
      <p:sp>
        <p:nvSpPr>
          <p:cNvPr id="39" name="ZoneTexte 38"/>
          <p:cNvSpPr txBox="1"/>
          <p:nvPr/>
        </p:nvSpPr>
        <p:spPr>
          <a:xfrm>
            <a:off x="7674852" y="4655737"/>
            <a:ext cx="1818126" cy="369332"/>
          </a:xfrm>
          <a:prstGeom prst="rect">
            <a:avLst/>
          </a:prstGeom>
          <a:noFill/>
          <a:ln>
            <a:solidFill>
              <a:schemeClr val="tx1"/>
            </a:solidFill>
            <a:prstDash val="solid"/>
          </a:ln>
        </p:spPr>
        <p:txBody>
          <a:bodyPr wrap="none" rtlCol="0">
            <a:spAutoFit/>
          </a:bodyPr>
          <a:lstStyle/>
          <a:p>
            <a:r>
              <a:rPr lang="fr-FR" dirty="0" err="1" smtClean="0"/>
              <a:t>Ami.e</a:t>
            </a:r>
            <a:r>
              <a:rPr lang="fr-FR" dirty="0" smtClean="0"/>
              <a:t> de la nature</a:t>
            </a:r>
            <a:endParaRPr lang="fr-FR" dirty="0"/>
          </a:p>
        </p:txBody>
      </p:sp>
      <p:sp>
        <p:nvSpPr>
          <p:cNvPr id="40" name="ZoneTexte 39"/>
          <p:cNvSpPr txBox="1"/>
          <p:nvPr/>
        </p:nvSpPr>
        <p:spPr>
          <a:xfrm>
            <a:off x="1462311" y="5312677"/>
            <a:ext cx="792012" cy="369332"/>
          </a:xfrm>
          <a:prstGeom prst="rect">
            <a:avLst/>
          </a:prstGeom>
          <a:noFill/>
          <a:ln>
            <a:solidFill>
              <a:schemeClr val="tx1"/>
            </a:solidFill>
            <a:prstDash val="solid"/>
          </a:ln>
        </p:spPr>
        <p:txBody>
          <a:bodyPr wrap="none" rtlCol="0">
            <a:spAutoFit/>
          </a:bodyPr>
          <a:lstStyle/>
          <a:p>
            <a:r>
              <a:rPr lang="fr-FR" dirty="0" smtClean="0"/>
              <a:t>Artiste</a:t>
            </a:r>
            <a:endParaRPr lang="fr-FR" dirty="0"/>
          </a:p>
        </p:txBody>
      </p:sp>
      <p:sp>
        <p:nvSpPr>
          <p:cNvPr id="41" name="ZoneTexte 40"/>
          <p:cNvSpPr txBox="1"/>
          <p:nvPr/>
        </p:nvSpPr>
        <p:spPr>
          <a:xfrm>
            <a:off x="927840" y="2333604"/>
            <a:ext cx="905056" cy="369332"/>
          </a:xfrm>
          <a:prstGeom prst="rect">
            <a:avLst/>
          </a:prstGeom>
          <a:noFill/>
          <a:ln>
            <a:solidFill>
              <a:schemeClr val="tx1"/>
            </a:solidFill>
            <a:prstDash val="solid"/>
          </a:ln>
        </p:spPr>
        <p:txBody>
          <a:bodyPr wrap="none" rtlCol="0">
            <a:spAutoFit/>
          </a:bodyPr>
          <a:lstStyle/>
          <a:p>
            <a:r>
              <a:rPr lang="fr-FR" dirty="0" smtClean="0"/>
              <a:t>Sauvage</a:t>
            </a:r>
            <a:endParaRPr lang="fr-FR" dirty="0"/>
          </a:p>
        </p:txBody>
      </p:sp>
      <p:sp>
        <p:nvSpPr>
          <p:cNvPr id="42" name="ZoneTexte 41"/>
          <p:cNvSpPr txBox="1"/>
          <p:nvPr/>
        </p:nvSpPr>
        <p:spPr>
          <a:xfrm>
            <a:off x="6897029" y="922256"/>
            <a:ext cx="912429" cy="369332"/>
          </a:xfrm>
          <a:prstGeom prst="rect">
            <a:avLst/>
          </a:prstGeom>
          <a:noFill/>
          <a:ln>
            <a:solidFill>
              <a:schemeClr val="tx1"/>
            </a:solidFill>
            <a:prstDash val="solid"/>
          </a:ln>
        </p:spPr>
        <p:txBody>
          <a:bodyPr wrap="none" rtlCol="0">
            <a:spAutoFit/>
          </a:bodyPr>
          <a:lstStyle/>
          <a:p>
            <a:r>
              <a:rPr lang="fr-FR" dirty="0" smtClean="0"/>
              <a:t>Sensible</a:t>
            </a:r>
            <a:endParaRPr lang="fr-FR" dirty="0"/>
          </a:p>
        </p:txBody>
      </p:sp>
      <p:sp>
        <p:nvSpPr>
          <p:cNvPr id="43" name="ZoneTexte 42"/>
          <p:cNvSpPr txBox="1"/>
          <p:nvPr/>
        </p:nvSpPr>
        <p:spPr>
          <a:xfrm>
            <a:off x="5192730" y="5774386"/>
            <a:ext cx="1523174" cy="369332"/>
          </a:xfrm>
          <a:prstGeom prst="rect">
            <a:avLst/>
          </a:prstGeom>
          <a:noFill/>
          <a:ln>
            <a:solidFill>
              <a:schemeClr val="tx1"/>
            </a:solidFill>
            <a:prstDash val="solid"/>
          </a:ln>
        </p:spPr>
        <p:txBody>
          <a:bodyPr wrap="none" rtlCol="0">
            <a:spAutoFit/>
          </a:bodyPr>
          <a:lstStyle/>
          <a:p>
            <a:r>
              <a:rPr lang="fr-FR" dirty="0" err="1" smtClean="0"/>
              <a:t>Désobéissant.e</a:t>
            </a:r>
            <a:endParaRPr lang="fr-FR" dirty="0"/>
          </a:p>
        </p:txBody>
      </p:sp>
      <p:sp>
        <p:nvSpPr>
          <p:cNvPr id="44" name="ZoneTexte 43"/>
          <p:cNvSpPr txBox="1"/>
          <p:nvPr/>
        </p:nvSpPr>
        <p:spPr>
          <a:xfrm>
            <a:off x="10153417" y="1706245"/>
            <a:ext cx="998991" cy="369332"/>
          </a:xfrm>
          <a:prstGeom prst="rect">
            <a:avLst/>
          </a:prstGeom>
          <a:noFill/>
          <a:ln>
            <a:solidFill>
              <a:schemeClr val="tx1"/>
            </a:solidFill>
            <a:prstDash val="solid"/>
          </a:ln>
        </p:spPr>
        <p:txBody>
          <a:bodyPr wrap="none" rtlCol="0">
            <a:spAutoFit/>
          </a:bodyPr>
          <a:lstStyle/>
          <a:p>
            <a:r>
              <a:rPr lang="fr-FR" dirty="0" err="1" smtClean="0"/>
              <a:t>Aimant.e</a:t>
            </a:r>
            <a:endParaRPr lang="fr-FR" dirty="0"/>
          </a:p>
        </p:txBody>
      </p:sp>
      <p:sp>
        <p:nvSpPr>
          <p:cNvPr id="45" name="ZoneTexte 44"/>
          <p:cNvSpPr txBox="1"/>
          <p:nvPr/>
        </p:nvSpPr>
        <p:spPr>
          <a:xfrm>
            <a:off x="2054611" y="1611021"/>
            <a:ext cx="1056700" cy="369332"/>
          </a:xfrm>
          <a:prstGeom prst="rect">
            <a:avLst/>
          </a:prstGeom>
          <a:noFill/>
          <a:ln>
            <a:solidFill>
              <a:schemeClr val="tx1"/>
            </a:solidFill>
            <a:prstDash val="solid"/>
          </a:ln>
        </p:spPr>
        <p:txBody>
          <a:bodyPr wrap="none" rtlCol="0">
            <a:spAutoFit/>
          </a:bodyPr>
          <a:lstStyle/>
          <a:p>
            <a:r>
              <a:rPr lang="fr-FR" dirty="0" err="1" smtClean="0"/>
              <a:t>Sensuel.le</a:t>
            </a:r>
            <a:endParaRPr lang="fr-FR" dirty="0"/>
          </a:p>
        </p:txBody>
      </p:sp>
      <p:sp>
        <p:nvSpPr>
          <p:cNvPr id="46" name="ZoneTexte 45"/>
          <p:cNvSpPr txBox="1"/>
          <p:nvPr/>
        </p:nvSpPr>
        <p:spPr>
          <a:xfrm>
            <a:off x="9834804" y="3337552"/>
            <a:ext cx="1387175" cy="369332"/>
          </a:xfrm>
          <a:prstGeom prst="rect">
            <a:avLst/>
          </a:prstGeom>
          <a:noFill/>
          <a:ln>
            <a:solidFill>
              <a:schemeClr val="tx1"/>
            </a:solidFill>
            <a:prstDash val="solid"/>
          </a:ln>
        </p:spPr>
        <p:txBody>
          <a:bodyPr wrap="none" rtlCol="0">
            <a:spAutoFit/>
          </a:bodyPr>
          <a:lstStyle/>
          <a:p>
            <a:r>
              <a:rPr lang="fr-FR" dirty="0" smtClean="0"/>
              <a:t>Courageux.se</a:t>
            </a:r>
            <a:endParaRPr lang="fr-FR" dirty="0"/>
          </a:p>
        </p:txBody>
      </p:sp>
      <p:sp>
        <p:nvSpPr>
          <p:cNvPr id="47" name="ZoneTexte 46"/>
          <p:cNvSpPr txBox="1"/>
          <p:nvPr/>
        </p:nvSpPr>
        <p:spPr>
          <a:xfrm>
            <a:off x="8526431" y="1977958"/>
            <a:ext cx="887807" cy="369332"/>
          </a:xfrm>
          <a:prstGeom prst="rect">
            <a:avLst/>
          </a:prstGeom>
          <a:noFill/>
          <a:ln>
            <a:solidFill>
              <a:schemeClr val="tx1"/>
            </a:solidFill>
            <a:prstDash val="solid"/>
          </a:ln>
        </p:spPr>
        <p:txBody>
          <a:bodyPr wrap="none" rtlCol="0">
            <a:spAutoFit/>
          </a:bodyPr>
          <a:lstStyle/>
          <a:p>
            <a:r>
              <a:rPr lang="fr-FR" dirty="0" err="1" smtClean="0"/>
              <a:t>Brutal.e</a:t>
            </a:r>
            <a:endParaRPr lang="fr-FR" dirty="0"/>
          </a:p>
        </p:txBody>
      </p:sp>
      <p:sp>
        <p:nvSpPr>
          <p:cNvPr id="48" name="ZoneTexte 47"/>
          <p:cNvSpPr txBox="1"/>
          <p:nvPr/>
        </p:nvSpPr>
        <p:spPr>
          <a:xfrm>
            <a:off x="9649337" y="4686945"/>
            <a:ext cx="792012" cy="369332"/>
          </a:xfrm>
          <a:prstGeom prst="rect">
            <a:avLst/>
          </a:prstGeom>
          <a:noFill/>
          <a:ln>
            <a:solidFill>
              <a:schemeClr val="tx1"/>
            </a:solidFill>
            <a:prstDash val="solid"/>
          </a:ln>
        </p:spPr>
        <p:txBody>
          <a:bodyPr wrap="none" rtlCol="0">
            <a:spAutoFit/>
          </a:bodyPr>
          <a:lstStyle/>
          <a:p>
            <a:r>
              <a:rPr lang="fr-FR" dirty="0" smtClean="0"/>
              <a:t>Artiste</a:t>
            </a:r>
            <a:endParaRPr lang="fr-FR" dirty="0"/>
          </a:p>
        </p:txBody>
      </p:sp>
      <p:sp>
        <p:nvSpPr>
          <p:cNvPr id="49" name="ZoneTexte 48"/>
          <p:cNvSpPr txBox="1"/>
          <p:nvPr/>
        </p:nvSpPr>
        <p:spPr>
          <a:xfrm>
            <a:off x="950708" y="4354351"/>
            <a:ext cx="917239" cy="369332"/>
          </a:xfrm>
          <a:prstGeom prst="rect">
            <a:avLst/>
          </a:prstGeom>
          <a:noFill/>
          <a:ln>
            <a:solidFill>
              <a:schemeClr val="tx1"/>
            </a:solidFill>
            <a:prstDash val="solid"/>
          </a:ln>
        </p:spPr>
        <p:txBody>
          <a:bodyPr wrap="none" rtlCol="0">
            <a:spAutoFit/>
          </a:bodyPr>
          <a:lstStyle/>
          <a:p>
            <a:r>
              <a:rPr lang="fr-FR" dirty="0" smtClean="0"/>
              <a:t>Humble</a:t>
            </a:r>
            <a:endParaRPr lang="fr-FR" dirty="0"/>
          </a:p>
        </p:txBody>
      </p:sp>
      <p:sp>
        <p:nvSpPr>
          <p:cNvPr id="50" name="ZoneTexte 49"/>
          <p:cNvSpPr txBox="1"/>
          <p:nvPr/>
        </p:nvSpPr>
        <p:spPr>
          <a:xfrm>
            <a:off x="1513783" y="1022027"/>
            <a:ext cx="967124" cy="369332"/>
          </a:xfrm>
          <a:prstGeom prst="rect">
            <a:avLst/>
          </a:prstGeom>
          <a:noFill/>
          <a:ln>
            <a:solidFill>
              <a:schemeClr val="tx1"/>
            </a:solidFill>
            <a:prstDash val="solid"/>
          </a:ln>
        </p:spPr>
        <p:txBody>
          <a:bodyPr wrap="none" rtlCol="0">
            <a:spAutoFit/>
          </a:bodyPr>
          <a:lstStyle/>
          <a:p>
            <a:r>
              <a:rPr lang="fr-FR" dirty="0" err="1" smtClean="0"/>
              <a:t>Cultivé.e</a:t>
            </a:r>
            <a:endParaRPr lang="fr-FR" dirty="0"/>
          </a:p>
        </p:txBody>
      </p:sp>
      <p:sp>
        <p:nvSpPr>
          <p:cNvPr id="51" name="ZoneTexte 50"/>
          <p:cNvSpPr txBox="1"/>
          <p:nvPr/>
        </p:nvSpPr>
        <p:spPr>
          <a:xfrm>
            <a:off x="4242064" y="1918911"/>
            <a:ext cx="1131207" cy="369332"/>
          </a:xfrm>
          <a:prstGeom prst="rect">
            <a:avLst/>
          </a:prstGeom>
          <a:noFill/>
          <a:ln>
            <a:solidFill>
              <a:schemeClr val="tx1"/>
            </a:solidFill>
            <a:prstDash val="solid"/>
          </a:ln>
        </p:spPr>
        <p:txBody>
          <a:bodyPr wrap="none" rtlCol="0">
            <a:spAutoFit/>
          </a:bodyPr>
          <a:lstStyle/>
          <a:p>
            <a:r>
              <a:rPr lang="fr-FR" dirty="0" smtClean="0"/>
              <a:t>Attentif.ve</a:t>
            </a:r>
            <a:endParaRPr lang="fr-FR" dirty="0"/>
          </a:p>
        </p:txBody>
      </p:sp>
      <p:sp>
        <p:nvSpPr>
          <p:cNvPr id="52" name="ZoneTexte 51"/>
          <p:cNvSpPr txBox="1"/>
          <p:nvPr/>
        </p:nvSpPr>
        <p:spPr>
          <a:xfrm>
            <a:off x="8330432" y="1435058"/>
            <a:ext cx="1376274" cy="369332"/>
          </a:xfrm>
          <a:prstGeom prst="rect">
            <a:avLst/>
          </a:prstGeom>
          <a:noFill/>
          <a:ln>
            <a:solidFill>
              <a:schemeClr val="tx1"/>
            </a:solidFill>
            <a:prstDash val="solid"/>
          </a:ln>
        </p:spPr>
        <p:txBody>
          <a:bodyPr wrap="none" rtlCol="0">
            <a:spAutoFit/>
          </a:bodyPr>
          <a:lstStyle/>
          <a:p>
            <a:r>
              <a:rPr lang="fr-FR" dirty="0" err="1" smtClean="0"/>
              <a:t>Bienveillant.e</a:t>
            </a:r>
            <a:endParaRPr lang="fr-FR" dirty="0"/>
          </a:p>
        </p:txBody>
      </p:sp>
      <p:sp>
        <p:nvSpPr>
          <p:cNvPr id="53" name="ZoneTexte 52"/>
          <p:cNvSpPr txBox="1"/>
          <p:nvPr/>
        </p:nvSpPr>
        <p:spPr>
          <a:xfrm>
            <a:off x="8536029" y="4065586"/>
            <a:ext cx="1050288" cy="369332"/>
          </a:xfrm>
          <a:prstGeom prst="rect">
            <a:avLst/>
          </a:prstGeom>
          <a:noFill/>
          <a:ln>
            <a:solidFill>
              <a:schemeClr val="tx1"/>
            </a:solidFill>
            <a:prstDash val="solid"/>
          </a:ln>
        </p:spPr>
        <p:txBody>
          <a:bodyPr wrap="none" rtlCol="0">
            <a:spAutoFit/>
          </a:bodyPr>
          <a:lstStyle/>
          <a:p>
            <a:r>
              <a:rPr lang="fr-FR" dirty="0" smtClean="0"/>
              <a:t>Colérique</a:t>
            </a:r>
            <a:endParaRPr lang="fr-FR" dirty="0"/>
          </a:p>
        </p:txBody>
      </p:sp>
      <p:sp>
        <p:nvSpPr>
          <p:cNvPr id="54" name="ZoneTexte 53"/>
          <p:cNvSpPr txBox="1"/>
          <p:nvPr/>
        </p:nvSpPr>
        <p:spPr>
          <a:xfrm>
            <a:off x="6369347" y="1655810"/>
            <a:ext cx="1375698" cy="369332"/>
          </a:xfrm>
          <a:prstGeom prst="rect">
            <a:avLst/>
          </a:prstGeom>
          <a:noFill/>
          <a:ln>
            <a:solidFill>
              <a:schemeClr val="tx1"/>
            </a:solidFill>
            <a:prstDash val="solid"/>
          </a:ln>
        </p:spPr>
        <p:txBody>
          <a:bodyPr wrap="none" rtlCol="0">
            <a:spAutoFit/>
          </a:bodyPr>
          <a:lstStyle/>
          <a:p>
            <a:r>
              <a:rPr lang="fr-FR" dirty="0" smtClean="0"/>
              <a:t>Amoureux.se</a:t>
            </a:r>
            <a:endParaRPr lang="fr-FR" dirty="0"/>
          </a:p>
        </p:txBody>
      </p:sp>
    </p:spTree>
    <p:extLst>
      <p:ext uri="{BB962C8B-B14F-4D97-AF65-F5344CB8AC3E}">
        <p14:creationId xmlns:p14="http://schemas.microsoft.com/office/powerpoint/2010/main" val="2430123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620486" y="706960"/>
            <a:ext cx="10961913" cy="480182"/>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Font typeface="Arial"/>
              <a:buNone/>
            </a:pPr>
            <a:r>
              <a:rPr lang="fr-FR" sz="1800" i="1" dirty="0" smtClean="0"/>
              <a:t>Associez chaque personnage de </a:t>
            </a:r>
            <a:r>
              <a:rPr lang="fr-FR" sz="1800" dirty="0" smtClean="0"/>
              <a:t>Sido </a:t>
            </a:r>
            <a:r>
              <a:rPr lang="fr-FR" sz="1800" i="1" dirty="0" smtClean="0"/>
              <a:t>à plusieurs traits de caractère choisis dans la page précédente </a:t>
            </a:r>
            <a:r>
              <a:rPr lang="fr-FR" sz="1800" i="1" dirty="0" smtClean="0"/>
              <a:t>(au moins 3). </a:t>
            </a:r>
            <a:r>
              <a:rPr lang="fr-FR" sz="1800" i="1" dirty="0" smtClean="0"/>
              <a:t/>
            </a:r>
            <a:br>
              <a:rPr lang="fr-FR" sz="1800" i="1" dirty="0" smtClean="0"/>
            </a:br>
            <a:r>
              <a:rPr lang="fr-FR" sz="1800" i="1" dirty="0" smtClean="0"/>
              <a:t>Pour chaque caractéristique, relevez </a:t>
            </a:r>
            <a:r>
              <a:rPr lang="fr-FR" sz="1800" i="1" dirty="0" smtClean="0"/>
              <a:t>une citation </a:t>
            </a:r>
            <a:r>
              <a:rPr lang="fr-FR" sz="1800" i="1" dirty="0" smtClean="0"/>
              <a:t>qui l’illustre.</a:t>
            </a:r>
            <a:r>
              <a:rPr lang="fr-FR" sz="1800" i="1" dirty="0" smtClean="0"/>
              <a:t/>
            </a:r>
            <a:br>
              <a:rPr lang="fr-FR" sz="1800" i="1" dirty="0" smtClean="0"/>
            </a:br>
            <a:endParaRPr lang="fr-FR" sz="1800" i="1" dirty="0"/>
          </a:p>
        </p:txBody>
      </p:sp>
      <p:sp>
        <p:nvSpPr>
          <p:cNvPr id="3" name="ZoneTexte 2"/>
          <p:cNvSpPr txBox="1"/>
          <p:nvPr/>
        </p:nvSpPr>
        <p:spPr>
          <a:xfrm>
            <a:off x="729346" y="1597564"/>
            <a:ext cx="9840684" cy="1200329"/>
          </a:xfrm>
          <a:prstGeom prst="rect">
            <a:avLst/>
          </a:prstGeom>
          <a:noFill/>
        </p:spPr>
        <p:txBody>
          <a:bodyPr wrap="square" rtlCol="0">
            <a:spAutoFit/>
          </a:bodyPr>
          <a:lstStyle/>
          <a:p>
            <a:r>
              <a:rPr lang="fr-FR" dirty="0" smtClean="0"/>
              <a:t>Sido :</a:t>
            </a:r>
          </a:p>
          <a:p>
            <a:pPr marL="285750" indent="-285750">
              <a:buFont typeface="Arial" panose="020B0604020202020204" pitchFamily="34" charset="0"/>
              <a:buChar char="•"/>
            </a:pPr>
            <a:r>
              <a:rPr lang="fr-FR" dirty="0" smtClean="0"/>
              <a:t> </a:t>
            </a:r>
          </a:p>
          <a:p>
            <a:pPr marL="285750" indent="-285750">
              <a:buFont typeface="Arial" panose="020B0604020202020204" pitchFamily="34" charset="0"/>
              <a:buChar char="•"/>
            </a:pPr>
            <a:r>
              <a:rPr lang="fr-FR" dirty="0"/>
              <a:t> </a:t>
            </a:r>
            <a:endParaRPr lang="fr-FR" dirty="0" smtClean="0"/>
          </a:p>
          <a:p>
            <a:pPr marL="285750" indent="-285750">
              <a:buFont typeface="Arial" panose="020B0604020202020204" pitchFamily="34" charset="0"/>
              <a:buChar char="•"/>
            </a:pPr>
            <a:r>
              <a:rPr lang="fr-FR" dirty="0" smtClean="0"/>
              <a:t> </a:t>
            </a:r>
            <a:endParaRPr lang="fr-FR" dirty="0"/>
          </a:p>
        </p:txBody>
      </p:sp>
      <p:sp>
        <p:nvSpPr>
          <p:cNvPr id="4" name="ZoneTexte 3"/>
          <p:cNvSpPr txBox="1"/>
          <p:nvPr/>
        </p:nvSpPr>
        <p:spPr>
          <a:xfrm>
            <a:off x="729346" y="3992421"/>
            <a:ext cx="9840684" cy="1200329"/>
          </a:xfrm>
          <a:prstGeom prst="rect">
            <a:avLst/>
          </a:prstGeom>
          <a:noFill/>
        </p:spPr>
        <p:txBody>
          <a:bodyPr wrap="square" rtlCol="0">
            <a:spAutoFit/>
          </a:bodyPr>
          <a:lstStyle/>
          <a:p>
            <a:r>
              <a:rPr lang="fr-FR" dirty="0" smtClean="0"/>
              <a:t>Moi (la narratrice) : </a:t>
            </a:r>
          </a:p>
          <a:p>
            <a:pPr marL="285750" indent="-285750">
              <a:buFont typeface="Arial" panose="020B0604020202020204" pitchFamily="34" charset="0"/>
              <a:buChar char="•"/>
            </a:pPr>
            <a:r>
              <a:rPr lang="fr-FR" dirty="0" smtClean="0"/>
              <a:t> </a:t>
            </a:r>
            <a:endParaRPr lang="fr-FR" dirty="0" smtClean="0"/>
          </a:p>
          <a:p>
            <a:pPr marL="285750" indent="-285750">
              <a:buFont typeface="Arial" panose="020B0604020202020204" pitchFamily="34" charset="0"/>
              <a:buChar char="•"/>
            </a:pPr>
            <a:r>
              <a:rPr lang="fr-FR" dirty="0"/>
              <a:t> </a:t>
            </a:r>
            <a:endParaRPr lang="fr-FR" dirty="0" smtClean="0"/>
          </a:p>
          <a:p>
            <a:pPr marL="285750" indent="-285750">
              <a:buFont typeface="Arial" panose="020B0604020202020204" pitchFamily="34" charset="0"/>
              <a:buChar char="•"/>
            </a:pPr>
            <a:r>
              <a:rPr lang="fr-FR" dirty="0"/>
              <a:t> </a:t>
            </a:r>
            <a:endParaRPr lang="fr-FR" dirty="0"/>
          </a:p>
        </p:txBody>
      </p:sp>
    </p:spTree>
    <p:extLst>
      <p:ext uri="{BB962C8B-B14F-4D97-AF65-F5344CB8AC3E}">
        <p14:creationId xmlns:p14="http://schemas.microsoft.com/office/powerpoint/2010/main" val="31979809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8265</TotalTime>
  <Words>1042</Words>
  <Application>Microsoft Office PowerPoint</Application>
  <PresentationFormat>Grand écran</PresentationFormat>
  <Paragraphs>181</Paragraphs>
  <Slides>24</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24</vt:i4>
      </vt:variant>
    </vt:vector>
  </HeadingPairs>
  <TitlesOfParts>
    <vt:vector size="27" baseType="lpstr">
      <vt:lpstr>Arial</vt:lpstr>
      <vt:lpstr>Garamond</vt:lpstr>
      <vt:lpstr>Organique</vt:lpstr>
      <vt:lpstr>Colette</vt:lpstr>
      <vt:lpstr>I. L’autrice</vt:lpstr>
      <vt:lpstr>I. L’autrice</vt:lpstr>
      <vt:lpstr>Présentation PowerPoint</vt:lpstr>
      <vt:lpstr>Présentation PowerPoint</vt:lpstr>
      <vt:lpstr>Présentation PowerPoint</vt:lpstr>
      <vt:lpstr>II. Sido – Les personnages</vt:lpstr>
      <vt:lpstr>Présentation PowerPoint</vt:lpstr>
      <vt:lpstr>Présentation PowerPoint</vt:lpstr>
      <vt:lpstr>Présentation PowerPoint</vt:lpstr>
      <vt:lpstr>III. Les Vrilles de la vigne - résumés</vt:lpstr>
      <vt:lpstr>Présentation PowerPoint</vt:lpstr>
      <vt:lpstr>Présentation PowerPoint</vt:lpstr>
      <vt:lpstr>III. Les Vrilles de la vigne</vt:lpstr>
      <vt:lpstr>IV. Sido / Les Vrilles de la vigne</vt:lpstr>
      <vt:lpstr>Présentation PowerPoint</vt:lpstr>
      <vt:lpstr>Présentation PowerPoint</vt:lpstr>
      <vt:lpstr>IV. Sido / Les Vrilles de la vigne</vt:lpstr>
      <vt:lpstr>Présentation PowerPoint</vt:lpstr>
      <vt:lpstr>Présentation PowerPoint</vt:lpstr>
      <vt:lpstr>IV. Sido / Les Vrilles de la vigne – Réflexion personnelle</vt:lpstr>
      <vt:lpstr>Présentation PowerPoint</vt:lpstr>
      <vt:lpstr>Présentation PowerPoint</vt:lpstr>
      <vt:lpstr>IV. Sido / Les Vrilles de la vigne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Colette</dc:title>
  <dc:creator>sophie</dc:creator>
  <cp:lastModifiedBy>sophie</cp:lastModifiedBy>
  <cp:revision>43</cp:revision>
  <dcterms:created xsi:type="dcterms:W3CDTF">2023-06-15T19:16:13Z</dcterms:created>
  <dcterms:modified xsi:type="dcterms:W3CDTF">2025-06-21T06:33:45Z</dcterms:modified>
</cp:coreProperties>
</file>